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5"/>
    <p:sldMasterId id="2147483662" r:id="rId6"/>
  </p:sldMasterIdLst>
  <p:notesMasterIdLst>
    <p:notesMasterId r:id="rId25"/>
  </p:notesMasterIdLst>
  <p:sldIdLst>
    <p:sldId id="266" r:id="rId7"/>
    <p:sldId id="1751618729" r:id="rId8"/>
    <p:sldId id="1751618736" r:id="rId9"/>
    <p:sldId id="1751618737" r:id="rId10"/>
    <p:sldId id="1751618735" r:id="rId11"/>
    <p:sldId id="1751618738" r:id="rId12"/>
    <p:sldId id="1751618732" r:id="rId13"/>
    <p:sldId id="1751618739" r:id="rId14"/>
    <p:sldId id="1751618749" r:id="rId15"/>
    <p:sldId id="1751618741" r:id="rId16"/>
    <p:sldId id="1751618742" r:id="rId17"/>
    <p:sldId id="1751618743" r:id="rId18"/>
    <p:sldId id="1751618744" r:id="rId19"/>
    <p:sldId id="1751618745" r:id="rId20"/>
    <p:sldId id="1751618746" r:id="rId21"/>
    <p:sldId id="1751618747" r:id="rId22"/>
    <p:sldId id="1751618748" r:id="rId23"/>
    <p:sldId id="26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46EEC47-29B5-3B45-8945-C15DAF1952A8}">
          <p14:sldIdLst>
            <p14:sldId id="266"/>
            <p14:sldId id="1751618729"/>
            <p14:sldId id="1751618736"/>
            <p14:sldId id="1751618737"/>
            <p14:sldId id="1751618735"/>
            <p14:sldId id="1751618738"/>
            <p14:sldId id="1751618732"/>
            <p14:sldId id="1751618739"/>
            <p14:sldId id="1751618749"/>
            <p14:sldId id="1751618741"/>
            <p14:sldId id="1751618742"/>
            <p14:sldId id="1751618743"/>
            <p14:sldId id="1751618744"/>
            <p14:sldId id="1751618745"/>
            <p14:sldId id="1751618746"/>
            <p14:sldId id="1751618747"/>
            <p14:sldId id="1751618748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9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26E"/>
    <a:srgbClr val="0AC8FF"/>
    <a:srgbClr val="0AC9FF"/>
    <a:srgbClr val="007FAF"/>
    <a:srgbClr val="3434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14"/>
    <p:restoredTop sz="95646"/>
  </p:normalViewPr>
  <p:slideViewPr>
    <p:cSldViewPr snapToGrid="0">
      <p:cViewPr varScale="1">
        <p:scale>
          <a:sx n="122" d="100"/>
          <a:sy n="122" d="100"/>
        </p:scale>
        <p:origin x="712" y="200"/>
      </p:cViewPr>
      <p:guideLst>
        <p:guide orient="horz" pos="2908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509C2-9108-DB40-A741-D6905832DB92}" type="datetimeFigureOut">
              <a:rPr lang="en-US" smtClean="0"/>
              <a:t>7/11/23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50ADFD-0430-1648-B1B8-0AEC9571E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021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50ADFD-0430-1648-B1B8-0AEC9571E99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314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Miner branding name on here, so that this can be introduced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A0520-7B70-B24C-A09A-FE3CB9A33B9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617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Miner branding name on here, so that this can be introduced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A0520-7B70-B24C-A09A-FE3CB9A33B9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386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Miner branding name on here, so that this can be introduced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A0520-7B70-B24C-A09A-FE3CB9A33B9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Miner branding name on here, so that this can be introduced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A0520-7B70-B24C-A09A-FE3CB9A33B9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316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Miner branding name on here, so that this can be introduced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A0520-7B70-B24C-A09A-FE3CB9A33B9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341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Miner branding name on here, so that this can be introduced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A0520-7B70-B24C-A09A-FE3CB9A33B9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356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Miner branding name on here, so that this can be introduced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A0520-7B70-B24C-A09A-FE3CB9A33B9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798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0618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7578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E7DA32-08EE-2E47-89DC-05D3233974D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19667" y="684001"/>
            <a:ext cx="10742992" cy="450836"/>
          </a:xfrm>
          <a:prstGeom prst="rect">
            <a:avLst/>
          </a:prstGeom>
        </p:spPr>
        <p:txBody>
          <a:bodyPr lIns="0" tIns="0" rIns="0" bIns="0"/>
          <a:lstStyle>
            <a:lvl1pPr marL="0" indent="0" algn="l" rtl="0">
              <a:buFont typeface="Arial" charset="0"/>
              <a:buNone/>
              <a:defRPr lang="en-GB" sz="3000" b="0" i="0" u="none" strike="noStrike" baseline="0" smtClean="0">
                <a:solidFill>
                  <a:srgbClr val="00326E"/>
                </a:solidFill>
                <a:latin typeface="Helvetica Neue LT Std 55 Roman" charset="0"/>
                <a:ea typeface="Helvetica Neue LT Std 55 Roman" charset="0"/>
                <a:cs typeface="Helvetica Neue LT Std 55 Roman" charset="0"/>
              </a:defRPr>
            </a:lvl1pPr>
          </a:lstStyle>
          <a:p>
            <a:r>
              <a:rPr lang="en-GB"/>
              <a:t>Large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719670" y="1512000"/>
            <a:ext cx="10742993" cy="4685600"/>
          </a:xfrm>
          <a:prstGeom prst="rect">
            <a:avLst/>
          </a:prstGeom>
          <a:solidFill>
            <a:srgbClr val="00326E">
              <a:alpha val="10000"/>
            </a:srgbClr>
          </a:solidFill>
        </p:spPr>
        <p:txBody>
          <a:bodyPr lIns="90000" anchor="ctr" anchorCtr="0"/>
          <a:lstStyle>
            <a:lvl1pPr algn="ctr">
              <a:defRPr sz="1800" b="0" i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27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11/07/2023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898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19667" y="684001"/>
            <a:ext cx="10742992" cy="450836"/>
          </a:xfrm>
          <a:prstGeom prst="rect">
            <a:avLst/>
          </a:prstGeom>
        </p:spPr>
        <p:txBody>
          <a:bodyPr lIns="0" tIns="0" rIns="0" bIns="0"/>
          <a:lstStyle>
            <a:lvl1pPr marL="0" indent="0" algn="l" rtl="0">
              <a:buFont typeface="Arial" charset="0"/>
              <a:buNone/>
              <a:defRPr lang="en-GB" sz="3000" b="0" i="0" u="none" strike="noStrike" baseline="0" smtClean="0">
                <a:solidFill>
                  <a:srgbClr val="00326E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GB"/>
              <a:t>Bulleted list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19668" y="1512001"/>
            <a:ext cx="10742083" cy="4711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800"/>
              </a:spcAft>
              <a:buNone/>
              <a:defRPr sz="2100" b="0" i="0" spc="-31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395990" indent="-39599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AC8FF"/>
              </a:buClr>
              <a:buSzPct val="100000"/>
              <a:buFont typeface="LucidaGrande" charset="0"/>
              <a:buChar char="•"/>
              <a:tabLst>
                <a:tab pos="395990" algn="l"/>
              </a:tabLst>
              <a:defRPr sz="2100" b="0" i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791980" indent="-395990">
              <a:spcBef>
                <a:spcPts val="400"/>
              </a:spcBef>
              <a:spcAft>
                <a:spcPts val="1400"/>
              </a:spcAft>
              <a:buFont typeface="LucidaGrande" charset="0"/>
              <a:buChar char="-"/>
              <a:defRPr sz="2100" b="0" i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spcAft>
                <a:spcPts val="800"/>
              </a:spcAft>
              <a:defRPr sz="2100" b="0" i="0">
                <a:solidFill>
                  <a:srgbClr val="343433"/>
                </a:solidFill>
                <a:latin typeface="Helvetica Neue LT Std 45 Light" charset="0"/>
                <a:ea typeface="Helvetica Neue LT Std 45 Light" charset="0"/>
                <a:cs typeface="Helvetica Neue LT Std 45 Light" charset="0"/>
              </a:defRPr>
            </a:lvl4pPr>
            <a:lvl5pPr>
              <a:spcAft>
                <a:spcPts val="800"/>
              </a:spcAft>
              <a:defRPr sz="2100" b="0" i="0">
                <a:solidFill>
                  <a:srgbClr val="343433"/>
                </a:solidFill>
                <a:latin typeface="Helvetica Neue LT Std 45 Light" charset="0"/>
                <a:ea typeface="Helvetica Neue LT Std 45 Light" charset="0"/>
                <a:cs typeface="Helvetica Neue LT Std 45 Light" charset="0"/>
              </a:defRPr>
            </a:lvl5pPr>
          </a:lstStyle>
          <a:p>
            <a:pPr lvl="0"/>
            <a:r>
              <a:rPr lang="en-GB"/>
              <a:t>Introductory line:</a:t>
            </a:r>
          </a:p>
          <a:p>
            <a:pPr lvl="1"/>
            <a:r>
              <a:rPr lang="en-GB"/>
              <a:t>bullet point </a:t>
            </a:r>
          </a:p>
          <a:p>
            <a:pPr lvl="1"/>
            <a:r>
              <a:rPr lang="en-GB"/>
              <a:t>when creating presentations, keep titles in UK DRI dark blue</a:t>
            </a:r>
          </a:p>
          <a:p>
            <a:pPr lvl="2"/>
            <a:r>
              <a:rPr lang="en-GB"/>
              <a:t>bullet point level 2</a:t>
            </a:r>
          </a:p>
          <a:p>
            <a:pPr lvl="1"/>
            <a:r>
              <a:rPr lang="en-GB"/>
              <a:t>do not use UK DRI sky blue for titles or copy</a:t>
            </a:r>
          </a:p>
          <a:p>
            <a:pPr lvl="2"/>
            <a:r>
              <a:rPr lang="en-GB"/>
              <a:t>UK DRI sky blue should be used for highlights only </a:t>
            </a:r>
            <a:br>
              <a:rPr lang="en-GB"/>
            </a:br>
            <a:r>
              <a:rPr lang="en-GB" err="1"/>
              <a:t>eg</a:t>
            </a:r>
            <a:r>
              <a:rPr lang="en-GB"/>
              <a:t> lines or bullet points</a:t>
            </a:r>
          </a:p>
          <a:p>
            <a:pPr lvl="1"/>
            <a:endParaRPr lang="en-GB"/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DE7DA32-08EE-2E47-89DC-05D32339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518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E7DA32-08EE-2E47-89DC-05D3233974D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19667" y="684001"/>
            <a:ext cx="10742992" cy="450836"/>
          </a:xfrm>
          <a:prstGeom prst="rect">
            <a:avLst/>
          </a:prstGeom>
        </p:spPr>
        <p:txBody>
          <a:bodyPr lIns="0" tIns="0" rIns="0" bIns="0"/>
          <a:lstStyle>
            <a:lvl1pPr marL="0" indent="0" algn="l" rtl="0">
              <a:buFont typeface="Arial" charset="0"/>
              <a:buNone/>
              <a:defRPr lang="en-GB" sz="3000" b="0" i="0" u="none" strike="noStrike" baseline="0" smtClean="0">
                <a:solidFill>
                  <a:srgbClr val="00326E"/>
                </a:solidFill>
                <a:latin typeface="Helvetica Neue LT Std 55 Roman" charset="0"/>
                <a:ea typeface="Helvetica Neue LT Std 55 Roman" charset="0"/>
                <a:cs typeface="Helvetica Neue LT Std 55 Roman" charset="0"/>
              </a:defRPr>
            </a:lvl1pPr>
          </a:lstStyle>
          <a:p>
            <a:r>
              <a:rPr lang="en-GB"/>
              <a:t>Large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719670" y="1512000"/>
            <a:ext cx="10742993" cy="4685600"/>
          </a:xfrm>
          <a:prstGeom prst="rect">
            <a:avLst/>
          </a:prstGeom>
          <a:solidFill>
            <a:srgbClr val="00326E">
              <a:alpha val="10000"/>
            </a:srgbClr>
          </a:solidFill>
        </p:spPr>
        <p:txBody>
          <a:bodyPr lIns="90000" anchor="ctr" anchorCtr="0"/>
          <a:lstStyle>
            <a:lvl1pPr algn="ctr">
              <a:defRPr sz="1800" b="0" i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27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E7DA32-08EE-2E47-89DC-05D3233974D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6664961" y="1512000"/>
            <a:ext cx="4797699" cy="4219120"/>
          </a:xfrm>
          <a:prstGeom prst="rect">
            <a:avLst/>
          </a:prstGeom>
          <a:solidFill>
            <a:srgbClr val="00326E">
              <a:alpha val="10000"/>
            </a:srgbClr>
          </a:solidFill>
        </p:spPr>
        <p:txBody>
          <a:bodyPr lIns="90000" anchor="ctr" anchorCtr="0"/>
          <a:lstStyle>
            <a:lvl1pPr algn="ctr">
              <a:defRPr sz="1800" b="0" i="0">
                <a:solidFill>
                  <a:srgbClr val="343433"/>
                </a:solidFill>
                <a:latin typeface="Helvetica Neue LT Std 45 Light" charset="0"/>
                <a:ea typeface="Helvetica Neue LT Std 45 Light" charset="0"/>
                <a:cs typeface="Helvetica Neue LT Std 45 Light" charset="0"/>
              </a:defRPr>
            </a:lvl1pPr>
          </a:lstStyle>
          <a:p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19667" y="684001"/>
            <a:ext cx="10742992" cy="450836"/>
          </a:xfrm>
          <a:prstGeom prst="rect">
            <a:avLst/>
          </a:prstGeom>
        </p:spPr>
        <p:txBody>
          <a:bodyPr lIns="0" tIns="0" rIns="0" bIns="0"/>
          <a:lstStyle>
            <a:lvl1pPr marL="0" indent="0" algn="l" rtl="0">
              <a:buFont typeface="Arial" charset="0"/>
              <a:buNone/>
              <a:defRPr lang="en-GB" sz="3000" b="0" i="0" u="none" strike="noStrike" baseline="0" smtClean="0">
                <a:solidFill>
                  <a:srgbClr val="00326E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GB"/>
              <a:t>Text and image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719667" y="1512001"/>
            <a:ext cx="5511800" cy="4711700"/>
          </a:xfrm>
          <a:prstGeom prst="rect">
            <a:avLst/>
          </a:prstGeom>
        </p:spPr>
        <p:txBody>
          <a:bodyPr lIns="0" tIns="0" rIns="0" bIns="0"/>
          <a:lstStyle>
            <a:lvl1pPr marL="0" indent="0" rtl="0">
              <a:lnSpc>
                <a:spcPct val="100000"/>
              </a:lnSpc>
              <a:spcAft>
                <a:spcPts val="800"/>
              </a:spcAft>
              <a:buNone/>
              <a:defRPr lang="en-GB" sz="2000" b="0" i="0" u="none" strike="noStrike" baseline="0" smtClean="0">
                <a:latin typeface="Arial" charset="0"/>
                <a:ea typeface="Arial" charset="0"/>
                <a:cs typeface="Arial" charset="0"/>
              </a:defRPr>
            </a:lvl1pPr>
            <a:lvl2pPr marL="395990" indent="-39599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AC8FF"/>
              </a:buClr>
              <a:buSzPct val="100000"/>
              <a:buFont typeface="LucidaGrande" charset="0"/>
              <a:buChar char="•"/>
              <a:tabLst>
                <a:tab pos="395990" algn="l"/>
              </a:tabLst>
              <a:defRPr sz="2100" b="0" i="0">
                <a:solidFill>
                  <a:srgbClr val="343433"/>
                </a:solidFill>
                <a:latin typeface="Helvetica Neue LT Std 45 Light" charset="0"/>
                <a:ea typeface="Helvetica Neue LT Std 45 Light" charset="0"/>
                <a:cs typeface="Helvetica Neue LT Std 45 Light" charset="0"/>
              </a:defRPr>
            </a:lvl2pPr>
            <a:lvl3pPr marL="791980" indent="-395990">
              <a:spcAft>
                <a:spcPts val="800"/>
              </a:spcAft>
              <a:buFont typeface="LucidaGrande" charset="0"/>
              <a:buChar char="-"/>
              <a:defRPr sz="2100" b="0" i="0">
                <a:solidFill>
                  <a:srgbClr val="343433"/>
                </a:solidFill>
                <a:latin typeface="Helvetica Neue LT Std 45 Light" charset="0"/>
                <a:ea typeface="Helvetica Neue LT Std 45 Light" charset="0"/>
                <a:cs typeface="Helvetica Neue LT Std 45 Light" charset="0"/>
              </a:defRPr>
            </a:lvl3pPr>
            <a:lvl4pPr>
              <a:spcAft>
                <a:spcPts val="800"/>
              </a:spcAft>
              <a:defRPr sz="2100" b="0" i="0">
                <a:solidFill>
                  <a:srgbClr val="343433"/>
                </a:solidFill>
                <a:latin typeface="Helvetica Neue LT Std 45 Light" charset="0"/>
                <a:ea typeface="Helvetica Neue LT Std 45 Light" charset="0"/>
                <a:cs typeface="Helvetica Neue LT Std 45 Light" charset="0"/>
              </a:defRPr>
            </a:lvl4pPr>
            <a:lvl5pPr>
              <a:spcAft>
                <a:spcPts val="800"/>
              </a:spcAft>
              <a:defRPr sz="2100" b="0" i="0">
                <a:solidFill>
                  <a:srgbClr val="343433"/>
                </a:solidFill>
                <a:latin typeface="Helvetica Neue LT Std 45 Light" charset="0"/>
                <a:ea typeface="Helvetica Neue LT Std 45 Light" charset="0"/>
                <a:cs typeface="Helvetica Neue LT Std 45 Light" charset="0"/>
              </a:defRPr>
            </a:lvl5pPr>
          </a:lstStyle>
          <a:p>
            <a:pPr lvl="0"/>
            <a:r>
              <a:rPr lang="en-GB" err="1"/>
              <a:t>Unt</a:t>
            </a:r>
            <a:r>
              <a:rPr lang="en-GB"/>
              <a:t> </a:t>
            </a:r>
            <a:r>
              <a:rPr lang="en-GB" err="1"/>
              <a:t>velecae</a:t>
            </a:r>
            <a:r>
              <a:rPr lang="en-GB"/>
              <a:t> </a:t>
            </a:r>
            <a:r>
              <a:rPr lang="en-GB" err="1"/>
              <a:t>ditatum</a:t>
            </a:r>
            <a:r>
              <a:rPr lang="en-GB"/>
              <a:t> </a:t>
            </a:r>
            <a:r>
              <a:rPr lang="en-GB" err="1"/>
              <a:t>lacipidit</a:t>
            </a:r>
            <a:r>
              <a:rPr lang="en-GB"/>
              <a:t> fugit </a:t>
            </a:r>
            <a:r>
              <a:rPr lang="en-GB" err="1"/>
              <a:t>ulluptate</a:t>
            </a:r>
            <a:r>
              <a:rPr lang="en-GB"/>
              <a:t> </a:t>
            </a:r>
            <a:r>
              <a:rPr lang="en-GB" err="1"/>
              <a:t>autempo</a:t>
            </a:r>
            <a:r>
              <a:rPr lang="en-GB"/>
              <a:t> </a:t>
            </a:r>
            <a:r>
              <a:rPr lang="en-GB" err="1"/>
              <a:t>reptio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</a:t>
            </a:r>
            <a:r>
              <a:rPr lang="en-GB" err="1"/>
              <a:t>quaturi</a:t>
            </a:r>
            <a:r>
              <a:rPr lang="en-GB"/>
              <a:t> </a:t>
            </a:r>
            <a:r>
              <a:rPr lang="en-GB" err="1"/>
              <a:t>taquiam</a:t>
            </a:r>
            <a:r>
              <a:rPr lang="en-GB"/>
              <a:t> </a:t>
            </a:r>
            <a:r>
              <a:rPr lang="en-GB" err="1"/>
              <a:t>que</a:t>
            </a:r>
            <a:r>
              <a:rPr lang="en-GB"/>
              <a:t> </a:t>
            </a:r>
            <a:r>
              <a:rPr lang="en-GB" err="1"/>
              <a:t>destia</a:t>
            </a:r>
            <a:r>
              <a:rPr lang="en-GB"/>
              <a:t> </a:t>
            </a:r>
            <a:r>
              <a:rPr lang="en-GB" err="1"/>
              <a:t>ditiscidis</a:t>
            </a:r>
            <a:r>
              <a:rPr lang="en-GB"/>
              <a:t> con </a:t>
            </a:r>
            <a:r>
              <a:rPr lang="en-GB" err="1"/>
              <a:t>ent</a:t>
            </a:r>
            <a:r>
              <a:rPr lang="en-GB"/>
              <a:t> </a:t>
            </a:r>
            <a:r>
              <a:rPr lang="en-GB" err="1"/>
              <a:t>faccum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unto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aliquatia</a:t>
            </a:r>
            <a:r>
              <a:rPr lang="en-GB"/>
              <a:t> con con </a:t>
            </a:r>
            <a:r>
              <a:rPr lang="en-GB" err="1"/>
              <a:t>nos</a:t>
            </a:r>
            <a:r>
              <a:rPr lang="en-GB"/>
              <a:t> </a:t>
            </a:r>
            <a:r>
              <a:rPr lang="en-GB" err="1"/>
              <a:t>eos</a:t>
            </a:r>
            <a:r>
              <a:rPr lang="en-GB"/>
              <a:t> </a:t>
            </a:r>
            <a:r>
              <a:rPr lang="en-GB" err="1"/>
              <a:t>dolorest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quae </a:t>
            </a:r>
            <a:r>
              <a:rPr lang="en-GB" err="1"/>
              <a:t>solupis</a:t>
            </a:r>
            <a:r>
              <a:rPr lang="en-GB"/>
              <a:t> </a:t>
            </a:r>
            <a:r>
              <a:rPr lang="en-GB" err="1"/>
              <a:t>tiurit</a:t>
            </a:r>
            <a:r>
              <a:rPr lang="en-GB"/>
              <a:t> </a:t>
            </a:r>
            <a:r>
              <a:rPr lang="en-GB" err="1"/>
              <a:t>reratem</a:t>
            </a:r>
            <a:r>
              <a:rPr lang="en-GB"/>
              <a:t>. </a:t>
            </a:r>
            <a:r>
              <a:rPr lang="en-GB" err="1"/>
              <a:t>Hari</a:t>
            </a:r>
            <a:r>
              <a:rPr lang="en-GB"/>
              <a:t> </a:t>
            </a:r>
            <a:r>
              <a:rPr lang="en-GB" err="1"/>
              <a:t>aris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ilibeataquae</a:t>
            </a:r>
            <a:r>
              <a:rPr lang="en-GB"/>
              <a:t> </a:t>
            </a:r>
            <a:r>
              <a:rPr lang="en-GB" err="1"/>
              <a:t>consectiatur</a:t>
            </a:r>
            <a:r>
              <a:rPr lang="en-GB"/>
              <a:t> </a:t>
            </a:r>
            <a:r>
              <a:rPr lang="en-GB" err="1"/>
              <a:t>atur</a:t>
            </a:r>
            <a:r>
              <a:rPr lang="en-GB"/>
              <a:t>. </a:t>
            </a:r>
          </a:p>
          <a:p>
            <a:pPr lvl="0"/>
            <a:r>
              <a:rPr lang="en-GB"/>
              <a:t>Qui qui </a:t>
            </a:r>
            <a:r>
              <a:rPr lang="en-GB" err="1"/>
              <a:t>ute</a:t>
            </a:r>
            <a:r>
              <a:rPr lang="en-GB"/>
              <a:t> net rem qui </a:t>
            </a:r>
            <a:r>
              <a:rPr lang="en-GB" err="1"/>
              <a:t>dolendicae</a:t>
            </a:r>
            <a:r>
              <a:rPr lang="en-GB"/>
              <a:t> </a:t>
            </a:r>
            <a:r>
              <a:rPr lang="en-GB" err="1"/>
              <a:t>poreria</a:t>
            </a:r>
            <a:r>
              <a:rPr lang="en-GB"/>
              <a:t> </a:t>
            </a:r>
            <a:r>
              <a:rPr lang="en-GB" err="1"/>
              <a:t>tioraescium</a:t>
            </a:r>
            <a:r>
              <a:rPr lang="en-GB"/>
              <a:t> </a:t>
            </a:r>
            <a:r>
              <a:rPr lang="en-GB" err="1"/>
              <a:t>facientiur</a:t>
            </a:r>
            <a:r>
              <a:rPr lang="en-GB"/>
              <a:t> mil </a:t>
            </a:r>
            <a:r>
              <a:rPr lang="en-GB" err="1"/>
              <a:t>magnis</a:t>
            </a:r>
            <a:r>
              <a:rPr lang="en-GB"/>
              <a:t> et </a:t>
            </a:r>
            <a:r>
              <a:rPr lang="en-GB" err="1"/>
              <a:t>untia</a:t>
            </a:r>
            <a:r>
              <a:rPr lang="en-GB"/>
              <a:t> </a:t>
            </a:r>
            <a:r>
              <a:rPr lang="en-GB" err="1"/>
              <a:t>voluptat</a:t>
            </a:r>
            <a:r>
              <a:rPr lang="en-GB"/>
              <a:t> quo </a:t>
            </a:r>
            <a:r>
              <a:rPr lang="en-GB" err="1"/>
              <a:t>ius</a:t>
            </a:r>
            <a:r>
              <a:rPr lang="en-GB"/>
              <a:t> el </a:t>
            </a:r>
            <a:r>
              <a:rPr lang="en-GB" err="1"/>
              <a:t>eostios</a:t>
            </a:r>
            <a:r>
              <a:rPr lang="en-GB"/>
              <a:t> </a:t>
            </a:r>
            <a:r>
              <a:rPr lang="en-GB" err="1"/>
              <a:t>nat</a:t>
            </a:r>
            <a:r>
              <a:rPr lang="en-GB"/>
              <a:t> </a:t>
            </a:r>
            <a:r>
              <a:rPr lang="en-GB" err="1"/>
              <a:t>magnimp</a:t>
            </a:r>
            <a:r>
              <a:rPr lang="en-GB"/>
              <a:t> </a:t>
            </a:r>
            <a:r>
              <a:rPr lang="en-GB" err="1"/>
              <a:t>oriorep</a:t>
            </a:r>
            <a:r>
              <a:rPr lang="en-GB"/>
              <a:t> </a:t>
            </a:r>
            <a:r>
              <a:rPr lang="en-GB" err="1"/>
              <a:t>erferio</a:t>
            </a:r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2918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720"/>
              </a:spcAft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spcAft>
                <a:spcPts val="720"/>
              </a:spcAft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spcAft>
                <a:spcPts val="720"/>
              </a:spcAft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spcAft>
                <a:spcPts val="720"/>
              </a:spcAft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spcAft>
                <a:spcPts val="720"/>
              </a:spcAft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F80C212-5C02-0841-968F-9F42CEC698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fld id="{D9BFEE09-3372-E049-AB13-389BF2DB6A64}" type="datetime1">
              <a:rPr lang="en-GB" altLang="en-US" smtClean="0"/>
              <a:pPr>
                <a:defRPr/>
              </a:pPr>
              <a:t>11/07/2023</a:t>
            </a:fld>
            <a:endParaRPr lang="en-GB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E5D9107-6114-9943-80E2-AE83171C78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07A0751-7085-4346-AA45-3E148D7EEA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44E22EE9-B8A0-0641-9265-052CFE9B95A7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10299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5" y="4"/>
            <a:ext cx="12228516" cy="5299023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8093955" y="1571402"/>
            <a:ext cx="3628575" cy="0"/>
          </a:xfrm>
          <a:prstGeom prst="line">
            <a:avLst/>
          </a:prstGeom>
          <a:ln w="12700">
            <a:solidFill>
              <a:srgbClr val="0AC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6101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6" r:id="rId2"/>
    <p:sldLayoutId id="2147483668" r:id="rId3"/>
    <p:sldLayoutId id="2147483681" r:id="rId4"/>
  </p:sldLayoutIdLst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97" userDrawn="1">
          <p15:clr>
            <a:srgbClr val="F26B43"/>
          </p15:clr>
        </p15:guide>
        <p15:guide id="2" pos="3900" userDrawn="1">
          <p15:clr>
            <a:srgbClr val="F26B43"/>
          </p15:clr>
        </p15:guide>
        <p15:guide id="3" pos="7045" userDrawn="1">
          <p15:clr>
            <a:srgbClr val="F26B43"/>
          </p15:clr>
        </p15:guide>
        <p15:guide id="4" orient="horz" pos="352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720005" y="1152000"/>
            <a:ext cx="10751999" cy="0"/>
          </a:xfrm>
          <a:prstGeom prst="line">
            <a:avLst/>
          </a:prstGeom>
          <a:ln w="12700">
            <a:solidFill>
              <a:srgbClr val="0AC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213207" y="6455743"/>
            <a:ext cx="2743200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100" b="0" i="0" baseline="0">
                <a:solidFill>
                  <a:srgbClr val="00326E"/>
                </a:solidFill>
                <a:latin typeface="Arial" charset="0"/>
                <a:ea typeface="Helvetica Neue LT Std 45 Light" charset="0"/>
                <a:cs typeface="Helvetica Neue LT Std 45 Light" charset="0"/>
              </a:defRPr>
            </a:lvl1pPr>
          </a:lstStyle>
          <a:p>
            <a:fld id="{5DE7DA32-08EE-2E47-89DC-05D3233974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212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82" r:id="rId4"/>
  </p:sldLayoutIdLst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0677" y="1505406"/>
            <a:ext cx="7065152" cy="26651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3600" spc="-31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Support Tools to Enhance Participants Retention in Mental Health Clinical Trials</a:t>
            </a:r>
            <a:br>
              <a:rPr lang="en-GB" sz="4000" spc="-31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</a:br>
            <a:endParaRPr lang="en-US" sz="4000" spc="-31" dirty="0">
              <a:solidFill>
                <a:srgbClr val="00326E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22131" y="1672440"/>
            <a:ext cx="2895601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1600" b="1" spc="-31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Yu Chen</a:t>
            </a:r>
            <a:r>
              <a:rPr lang="en-GB" sz="1600" b="1" spc="-31" baseline="30000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1,3</a:t>
            </a:r>
          </a:p>
          <a:p>
            <a:r>
              <a:rPr lang="en-GB" sz="1600" b="1" spc="-31" dirty="0" err="1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Samaneh</a:t>
            </a:r>
            <a:r>
              <a:rPr lang="en-GB" sz="1600" b="1" spc="-31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Kouchaki</a:t>
            </a:r>
            <a:r>
              <a:rPr lang="en-GB" sz="1600" b="1" spc="-31" baseline="30000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2,3</a:t>
            </a:r>
          </a:p>
          <a:p>
            <a:r>
              <a:rPr lang="en-GB" sz="1600" b="1" spc="-31" dirty="0" err="1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Ramin</a:t>
            </a:r>
            <a:r>
              <a:rPr lang="en-GB" sz="1600" b="1" spc="-31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Nilforoshan</a:t>
            </a:r>
            <a:r>
              <a:rPr lang="en-GB" sz="1600" b="1" spc="-31" baseline="30000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3,4</a:t>
            </a:r>
          </a:p>
          <a:p>
            <a:r>
              <a:rPr lang="en-GB" sz="1600" b="1" spc="-31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Payam Barnaghi</a:t>
            </a:r>
            <a:r>
              <a:rPr lang="en-GB" sz="1600" b="1" spc="-31" baseline="30000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1,3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56514" y="2775900"/>
            <a:ext cx="3929539" cy="19543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1600" spc="-31" baseline="30000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1</a:t>
            </a:r>
            <a:r>
              <a:rPr lang="en-US" sz="1600" spc="-31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Department of Brain Sciences </a:t>
            </a:r>
            <a:br>
              <a:rPr lang="en-US" sz="1600" spc="-31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</a:br>
            <a:r>
              <a:rPr lang="en-US" sz="1600" spc="-31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Imperial College London</a:t>
            </a:r>
          </a:p>
          <a:p>
            <a:pPr algn="just">
              <a:spcBef>
                <a:spcPts val="600"/>
              </a:spcBef>
            </a:pPr>
            <a:r>
              <a:rPr lang="en-US" sz="1600" spc="-31" baseline="30000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2</a:t>
            </a:r>
            <a:r>
              <a:rPr lang="en-US" sz="1600" spc="-31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Centre for Vision, Speech, and Signal Processing, University of Surrey </a:t>
            </a:r>
          </a:p>
          <a:p>
            <a:pPr algn="just">
              <a:spcBef>
                <a:spcPts val="600"/>
              </a:spcBef>
            </a:pPr>
            <a:r>
              <a:rPr lang="en-US" sz="1600" spc="-31" baseline="30000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3</a:t>
            </a:r>
            <a:r>
              <a:rPr lang="en-US" sz="1600" spc="-31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Care Research and Technology Centre</a:t>
            </a:r>
            <a:br>
              <a:rPr lang="en-US" sz="1600" spc="-31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</a:br>
            <a:r>
              <a:rPr lang="en-US" sz="1600" spc="-31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UK Dementia Research Institute (UK DRI)</a:t>
            </a:r>
          </a:p>
          <a:p>
            <a:pPr algn="just">
              <a:spcBef>
                <a:spcPts val="600"/>
              </a:spcBef>
            </a:pPr>
            <a:r>
              <a:rPr lang="en-US" sz="1600" spc="-31" baseline="30000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4</a:t>
            </a:r>
            <a:r>
              <a:rPr lang="en-US" sz="1600" spc="-31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Surrey and Boarders Partnership NHS Trust</a:t>
            </a:r>
          </a:p>
        </p:txBody>
      </p:sp>
      <p:pic>
        <p:nvPicPr>
          <p:cNvPr id="5" name="Picture 4" descr="A black sign with white letters&#10;&#10;Description automatically generated">
            <a:extLst>
              <a:ext uri="{FF2B5EF4-FFF2-40B4-BE49-F238E27FC236}">
                <a16:creationId xmlns:a16="http://schemas.microsoft.com/office/drawing/2014/main" id="{61F02DEB-AB8E-8A0C-D93D-C51CD653B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84" y="5553796"/>
            <a:ext cx="1686544" cy="441821"/>
          </a:xfrm>
          <a:prstGeom prst="rect">
            <a:avLst/>
          </a:prstGeom>
        </p:spPr>
      </p:pic>
      <p:pic>
        <p:nvPicPr>
          <p:cNvPr id="6" name="Picture 4" descr="University of Surrey Logo PNG Transparent &amp; SVG Vector - Freebie Supply">
            <a:extLst>
              <a:ext uri="{FF2B5EF4-FFF2-40B4-BE49-F238E27FC236}">
                <a16:creationId xmlns:a16="http://schemas.microsoft.com/office/drawing/2014/main" id="{DF979764-AD70-F921-8956-BF880A9DB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300" y="5497597"/>
            <a:ext cx="1688400" cy="49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ED604E15-3E8D-5B2D-59E0-00054892D84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59" r="5589"/>
          <a:stretch/>
        </p:blipFill>
        <p:spPr>
          <a:xfrm>
            <a:off x="4208372" y="5398193"/>
            <a:ext cx="1688400" cy="59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8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8F3CE0-A590-172C-A87D-3CCB9B2E32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2400" b="1" dirty="0"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Counterfactual feature recommendation </a:t>
            </a:r>
          </a:p>
          <a:p>
            <a:br>
              <a:rPr lang="en-GB" sz="2400" b="1" dirty="0"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</a:br>
            <a:r>
              <a:rPr lang="en-GB" sz="2400" b="1" dirty="0"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	Which feature should be changed to get an expected result?</a:t>
            </a:r>
            <a:br>
              <a:rPr lang="en-GB" sz="2400" b="1" dirty="0"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</a:br>
            <a:endParaRPr lang="en-GB" sz="2400" b="1" dirty="0">
              <a:latin typeface="Arial" panose="020B0604020202020204" pitchFamily="34" charset="0"/>
              <a:ea typeface="Helvetica Neue LT Std 55 Roman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DBB2D-0CC1-39E9-E42E-2E4A99DBEF5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DE7DA32-08EE-2E47-89DC-05D3233974D5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3E8A2F-F6FA-202B-B2EA-72A948F27470}"/>
                  </a:ext>
                </a:extLst>
              </p:cNvPr>
              <p:cNvSpPr txBox="1"/>
              <p:nvPr/>
            </p:nvSpPr>
            <p:spPr>
              <a:xfrm>
                <a:off x="2616369" y="2703271"/>
                <a:ext cx="71924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denotes parameters of a trained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for predicting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3E8A2F-F6FA-202B-B2EA-72A948F27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369" y="2703271"/>
                <a:ext cx="7192418" cy="369332"/>
              </a:xfrm>
              <a:prstGeom prst="rect">
                <a:avLst/>
              </a:prstGeom>
              <a:blipFill>
                <a:blip r:embed="rId2"/>
                <a:stretch>
                  <a:fillRect l="-52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4E90A3-1636-C413-8FA3-217E2EE41875}"/>
                  </a:ext>
                </a:extLst>
              </p:cNvPr>
              <p:cNvSpPr txBox="1"/>
              <p:nvPr/>
            </p:nvSpPr>
            <p:spPr>
              <a:xfrm>
                <a:off x="2086598" y="3268370"/>
                <a:ext cx="7496582" cy="1263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One query is composed by a current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, features that could be changed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, a target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.</a:t>
                </a:r>
              </a:p>
              <a:p>
                <a:endParaRPr lang="en-US" dirty="0">
                  <a:solidFill>
                    <a:srgbClr val="0070C0"/>
                  </a:solidFill>
                </a:endParaRP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The recommendation gives the counterfactual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𝑐𝑓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, the new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4E90A3-1636-C413-8FA3-217E2EE41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598" y="3268370"/>
                <a:ext cx="7496582" cy="1263936"/>
              </a:xfrm>
              <a:prstGeom prst="rect">
                <a:avLst/>
              </a:prstGeom>
              <a:blipFill>
                <a:blip r:embed="rId3"/>
                <a:stretch>
                  <a:fillRect l="-677" t="-2000" b="-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0C8BE57-1416-44D3-8C94-3334DE464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1789" y="1983695"/>
            <a:ext cx="3886200" cy="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505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8F3CE0-A590-172C-A87D-3CCB9B2E32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2400" b="1" dirty="0"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Current view - Research support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DBB2D-0CC1-39E9-E42E-2E4A99DBEF5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DE7DA32-08EE-2E47-89DC-05D3233974D5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D11077-5588-6FB0-1252-9CAB0F312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906" y="1233393"/>
            <a:ext cx="3826818" cy="5497571"/>
          </a:xfrm>
          <a:prstGeom prst="rect">
            <a:avLst/>
          </a:prstGeom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83ECFD04-4D10-63FA-7955-D93C107B9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415" y="1567575"/>
            <a:ext cx="3086100" cy="1536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C0798B-2601-B343-ECB6-749C62BBF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415" y="3429000"/>
            <a:ext cx="40767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10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8F3CE0-A590-172C-A87D-3CCB9B2E32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2400" b="1" dirty="0"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Participant support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DBB2D-0CC1-39E9-E42E-2E4A99DBEF5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DE7DA32-08EE-2E47-89DC-05D3233974D5}" type="slidenum">
              <a:rPr lang="en-US" smtClean="0"/>
              <a:t>12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080B597-A2FA-E175-0F38-B737F37B07C8}"/>
              </a:ext>
            </a:extLst>
          </p:cNvPr>
          <p:cNvSpPr txBox="1">
            <a:spLocks/>
          </p:cNvSpPr>
          <p:nvPr/>
        </p:nvSpPr>
        <p:spPr>
          <a:xfrm>
            <a:off x="457200" y="1318503"/>
            <a:ext cx="10742992" cy="2613435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Enable participants to receive information on the trial trial;</a:t>
            </a:r>
          </a:p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Enable researchers to communicate progress in lay term and provide training content and remind participant of upcoming follow ups (various means of communication will be enables in the final solution).</a:t>
            </a:r>
          </a:p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Enable participant to provide feedback or ask questions</a:t>
            </a:r>
          </a:p>
          <a:p>
            <a:pPr algn="just"/>
            <a:endParaRPr lang="en-GB" sz="2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endParaRPr lang="en-GB" sz="2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endParaRPr lang="en-GB" sz="2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endParaRPr lang="en-GB" sz="2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endParaRPr lang="en-GB" sz="2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endParaRPr lang="en-GB" sz="2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endParaRPr lang="en-GB" sz="2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endParaRPr lang="en-GB" sz="2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sz="2100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4255772-4FC4-205E-A74B-CCBE9CF388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99"/>
          <a:stretch/>
        </p:blipFill>
        <p:spPr>
          <a:xfrm>
            <a:off x="306070" y="3205593"/>
            <a:ext cx="7772400" cy="2008545"/>
          </a:xfrm>
          <a:prstGeom prst="rect">
            <a:avLst/>
          </a:prstGeom>
        </p:spPr>
      </p:pic>
      <p:pic>
        <p:nvPicPr>
          <p:cNvPr id="10" name="Picture 9" descr="A magnifying glass and a green arrow&#10;&#10;Description automatically generated">
            <a:extLst>
              <a:ext uri="{FF2B5EF4-FFF2-40B4-BE49-F238E27FC236}">
                <a16:creationId xmlns:a16="http://schemas.microsoft.com/office/drawing/2014/main" id="{0A2C10EB-151D-9DA9-E56D-7D4991326B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337"/>
          <a:stretch/>
        </p:blipFill>
        <p:spPr>
          <a:xfrm>
            <a:off x="1268826" y="5078188"/>
            <a:ext cx="4637988" cy="1742680"/>
          </a:xfrm>
          <a:prstGeom prst="rect">
            <a:avLst/>
          </a:prstGeom>
        </p:spPr>
      </p:pic>
      <p:pic>
        <p:nvPicPr>
          <p:cNvPr id="11" name="Picture 10" descr="A screenshot of a contact form&#10;&#10;Description automatically generated">
            <a:extLst>
              <a:ext uri="{FF2B5EF4-FFF2-40B4-BE49-F238E27FC236}">
                <a16:creationId xmlns:a16="http://schemas.microsoft.com/office/drawing/2014/main" id="{12B16A5C-FDDC-C5A7-12B3-2FE965B9A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4510" y="3856268"/>
            <a:ext cx="3811420" cy="216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437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8F3CE0-A590-172C-A87D-3CCB9B2E32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2400" b="1" dirty="0"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Joint research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DBB2D-0CC1-39E9-E42E-2E4A99DBEF5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DE7DA32-08EE-2E47-89DC-05D3233974D5}" type="slidenum">
              <a:rPr lang="en-US" smtClean="0"/>
              <a:t>13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080B597-A2FA-E175-0F38-B737F37B07C8}"/>
              </a:ext>
            </a:extLst>
          </p:cNvPr>
          <p:cNvSpPr txBox="1">
            <a:spLocks/>
          </p:cNvSpPr>
          <p:nvPr/>
        </p:nvSpPr>
        <p:spPr>
          <a:xfrm>
            <a:off x="457200" y="1318503"/>
            <a:ext cx="10742992" cy="2613435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 people with mental health or healthy volunteers register their information.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 researchers to register and find interested participants.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 both groups to receive support information.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Motivate participants of the importance of these trials and match them to an appropriate trial.</a:t>
            </a: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Content Placeholder 7" descr="A close-up of a website&#10;&#10;Description automatically generated">
            <a:extLst>
              <a:ext uri="{FF2B5EF4-FFF2-40B4-BE49-F238E27FC236}">
                <a16:creationId xmlns:a16="http://schemas.microsoft.com/office/drawing/2014/main" id="{3C96A4EA-78A7-516C-67FE-2C90117A5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332" y="3429000"/>
            <a:ext cx="6691893" cy="261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57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5CB673-E7B0-7B72-061B-B3D949C21E8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4E22EE9-B8A0-0641-9265-052CFE9B95A7}" type="slidenum">
              <a:rPr lang="en-GB" altLang="en-US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/>
              <a:t>14</a:t>
            </a:fld>
            <a:endParaRPr lang="en-GB" altLang="en-US" dirty="0">
              <a:solidFill>
                <a:schemeClr val="tx2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29560C-23FE-AF15-8AE3-916FD2F017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1920" y="2978150"/>
            <a:ext cx="10742612" cy="450850"/>
          </a:xfrm>
        </p:spPr>
        <p:txBody>
          <a:bodyPr/>
          <a:lstStyle/>
          <a:p>
            <a:pPr algn="ctr"/>
            <a:r>
              <a:rPr lang="en-US" dirty="0"/>
              <a:t>Impact, evaluation and user needs </a:t>
            </a:r>
          </a:p>
        </p:txBody>
      </p:sp>
    </p:spTree>
    <p:extLst>
      <p:ext uri="{BB962C8B-B14F-4D97-AF65-F5344CB8AC3E}">
        <p14:creationId xmlns:p14="http://schemas.microsoft.com/office/powerpoint/2010/main" val="311091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82683D-F68A-78CE-5BF9-54F015F638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2400" b="1" dirty="0">
                <a:solidFill>
                  <a:srgbClr val="00326E"/>
                </a:solidFill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How the design improve the long-term retention?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23FF6C-9610-0F9F-DE66-66B3545A4D05}"/>
              </a:ext>
            </a:extLst>
          </p:cNvPr>
          <p:cNvSpPr txBox="1">
            <a:spLocks/>
          </p:cNvSpPr>
          <p:nvPr/>
        </p:nvSpPr>
        <p:spPr>
          <a:xfrm>
            <a:off x="562304" y="1623302"/>
            <a:ext cx="11261834" cy="2886420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Enable two-way communication as an integral element of our solution.</a:t>
            </a:r>
          </a:p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Support participants throughout clinical trials by enabling them to be an active part of the research and provide them with training materials.</a:t>
            </a:r>
          </a:p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Support researchers prior the start and throughout clinical trials by helping them learn best practices and provide them with regular suggestions.</a:t>
            </a:r>
          </a:p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Use of machine learning approaches to match participants to trails to ensure its benefits to both participants and researchers and understand who will retain longer.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260F7-5F5F-65B6-AA2A-4EB68153C286}"/>
              </a:ext>
            </a:extLst>
          </p:cNvPr>
          <p:cNvSpPr txBox="1">
            <a:spLocks/>
          </p:cNvSpPr>
          <p:nvPr/>
        </p:nvSpPr>
        <p:spPr>
          <a:xfrm>
            <a:off x="9213207" y="6455743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4E22EE9-B8A0-0641-9265-052CFE9B95A7}" type="slidenum">
              <a:rPr lang="en-GB" altLang="en-US" sz="11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15</a:t>
            </a:fld>
            <a:endParaRPr lang="en-GB" altLang="en-US" sz="11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811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82683D-F68A-78CE-5BF9-54F015F638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4504" y="424874"/>
            <a:ext cx="10742992" cy="450836"/>
          </a:xfrm>
        </p:spPr>
        <p:txBody>
          <a:bodyPr/>
          <a:lstStyle/>
          <a:p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sz="2400" b="1" dirty="0">
                <a:solidFill>
                  <a:srgbClr val="00326E"/>
                </a:solidFill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valuate the impact of our application? Discover early utility of the application and likelihood of success in ten years within short period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23FF6C-9610-0F9F-DE66-66B3545A4D05}"/>
              </a:ext>
            </a:extLst>
          </p:cNvPr>
          <p:cNvSpPr txBox="1">
            <a:spLocks/>
          </p:cNvSpPr>
          <p:nvPr/>
        </p:nvSpPr>
        <p:spPr>
          <a:xfrm>
            <a:off x="562304" y="1623302"/>
            <a:ext cx="11261834" cy="2886420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User involvement and feedback – will be considered throughout the project.</a:t>
            </a:r>
          </a:p>
          <a:p>
            <a:pPr algn="just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Collaborations and discussion with researchers and clinicians – the team has extensive collaboration with various research institutes and mental health researchers</a:t>
            </a:r>
          </a:p>
          <a:p>
            <a:pPr algn="just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Evaluation based on existing data and cross-validation – existing evidence, research trials and data access through our collaborators</a:t>
            </a:r>
          </a:p>
          <a:p>
            <a:pPr algn="just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Accessibility and reach of the application – set the platform and advertise it through various mental health services</a:t>
            </a:r>
          </a:p>
          <a:p>
            <a:pPr algn="just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Conducting a small-scale pilot study</a:t>
            </a:r>
          </a:p>
          <a:p>
            <a:pPr lvl="1" algn="just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Our platforms can be set in a mental health trial</a:t>
            </a:r>
          </a:p>
          <a:p>
            <a:pPr lvl="1" algn="just"/>
            <a:r>
              <a:rPr lang="en-GB" sz="2100" dirty="0">
                <a:latin typeface="Arial" panose="020B0604020202020204" pitchFamily="34" charset="0"/>
                <a:cs typeface="Arial" panose="020B0604020202020204" pitchFamily="34" charset="0"/>
              </a:rPr>
              <a:t>Evaluations can be considered to understand their utility based on a number of indicators, e.g., satisfaction, increase in retention.</a:t>
            </a:r>
          </a:p>
          <a:p>
            <a:pPr algn="just"/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260F7-5F5F-65B6-AA2A-4EB68153C286}"/>
              </a:ext>
            </a:extLst>
          </p:cNvPr>
          <p:cNvSpPr txBox="1">
            <a:spLocks/>
          </p:cNvSpPr>
          <p:nvPr/>
        </p:nvSpPr>
        <p:spPr>
          <a:xfrm>
            <a:off x="9213207" y="6455743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4E22EE9-B8A0-0641-9265-052CFE9B95A7}" type="slidenum">
              <a:rPr lang="en-GB" altLang="en-US" sz="11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16</a:t>
            </a:fld>
            <a:endParaRPr lang="en-GB" altLang="en-US" sz="11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37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82683D-F68A-78CE-5BF9-54F015F638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4504" y="424874"/>
            <a:ext cx="10742992" cy="450836"/>
          </a:xfrm>
        </p:spPr>
        <p:txBody>
          <a:bodyPr/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How we considered the needs and requirements of research participants and researchers</a:t>
            </a:r>
            <a:endParaRPr lang="en-GB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23FF6C-9610-0F9F-DE66-66B3545A4D05}"/>
              </a:ext>
            </a:extLst>
          </p:cNvPr>
          <p:cNvSpPr txBox="1">
            <a:spLocks/>
          </p:cNvSpPr>
          <p:nvPr/>
        </p:nvSpPr>
        <p:spPr>
          <a:xfrm>
            <a:off x="562304" y="1623302"/>
            <a:ext cx="11261834" cy="2886420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Considering the experience of the clinical member of the team who has been involved in multiple clinical trials and worked with different research teams and patients.</a:t>
            </a:r>
          </a:p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Through active engaging with researchers and people with mental health issues.</a:t>
            </a:r>
          </a:p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By using good practices in other healthcare domains such as dementia research.</a:t>
            </a:r>
          </a:p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Through our trusted user groups.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260F7-5F5F-65B6-AA2A-4EB68153C286}"/>
              </a:ext>
            </a:extLst>
          </p:cNvPr>
          <p:cNvSpPr txBox="1">
            <a:spLocks/>
          </p:cNvSpPr>
          <p:nvPr/>
        </p:nvSpPr>
        <p:spPr>
          <a:xfrm>
            <a:off x="9213207" y="6455743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4E22EE9-B8A0-0641-9265-052CFE9B95A7}" type="slidenum">
              <a:rPr lang="en-GB" altLang="en-US" sz="11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17</a:t>
            </a:fld>
            <a:endParaRPr lang="en-GB" altLang="en-US" sz="11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021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52572" y="1666778"/>
            <a:ext cx="6611937" cy="358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spc="-31" dirty="0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Yu Chen </a:t>
            </a:r>
            <a:r>
              <a:rPr lang="en-US" sz="1600" spc="-31" dirty="0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developed the simulated data generator, and machine learning for retention estimation and counterfactual feature recommendation model.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spc="-31" dirty="0" err="1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Samaneh</a:t>
            </a:r>
            <a:r>
              <a:rPr lang="en-US" sz="1600" b="1" spc="-31" dirty="0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600" b="1" spc="-31" dirty="0" err="1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Kouchaki</a:t>
            </a:r>
            <a:r>
              <a:rPr lang="en-US" sz="1600" b="1" spc="-31" dirty="0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600" spc="-31" dirty="0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developed the research support platform GUI and web interfaces and linked the machine learning codes to the GUI. She also helped in the early trial search. 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spc="-31" dirty="0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Payam </a:t>
            </a:r>
            <a:r>
              <a:rPr lang="en-US" sz="1600" b="1" spc="-31" dirty="0" err="1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Barnaghi</a:t>
            </a:r>
            <a:r>
              <a:rPr lang="en-US" sz="1600" b="1" spc="-31" dirty="0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600" spc="-31" dirty="0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contributed to design of platforms, trial  information extraction, and evaluation.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spc="-31" dirty="0" err="1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Ramin</a:t>
            </a:r>
            <a:r>
              <a:rPr lang="en-US" sz="1600" b="1" spc="-31" dirty="0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600" b="1" spc="-31" dirty="0" err="1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Nilforooshan</a:t>
            </a:r>
            <a:r>
              <a:rPr lang="en-US" sz="1600" b="1" spc="-31" dirty="0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600" spc="-31" dirty="0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contributed to the designs, insight into trials and challenges in mental health, and provided recommendations on clinical validation.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spc="-31" dirty="0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Everyone contributed to presentation and proposal writing.</a:t>
            </a:r>
          </a:p>
          <a:p>
            <a:pPr algn="just">
              <a:spcAft>
                <a:spcPts val="600"/>
              </a:spcAft>
            </a:pPr>
            <a:r>
              <a:rPr lang="en-US" sz="1600" spc="-31" dirty="0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C4FCF0-F14D-56C7-28EB-6B824A28196A}"/>
              </a:ext>
            </a:extLst>
          </p:cNvPr>
          <p:cNvSpPr/>
          <p:nvPr/>
        </p:nvSpPr>
        <p:spPr>
          <a:xfrm>
            <a:off x="7563769" y="710633"/>
            <a:ext cx="4249859" cy="6759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6300"/>
              </a:lnSpc>
            </a:pPr>
            <a:r>
              <a:rPr lang="en-GB" sz="2400" b="1" dirty="0">
                <a:solidFill>
                  <a:srgbClr val="00326E"/>
                </a:solidFill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Our team and contributions</a:t>
            </a:r>
          </a:p>
        </p:txBody>
      </p:sp>
      <p:pic>
        <p:nvPicPr>
          <p:cNvPr id="2" name="Picture 1" descr="A black sign with white letters&#10;&#10;Description automatically generated">
            <a:extLst>
              <a:ext uri="{FF2B5EF4-FFF2-40B4-BE49-F238E27FC236}">
                <a16:creationId xmlns:a16="http://schemas.microsoft.com/office/drawing/2014/main" id="{9F5E97A8-D942-9F73-794A-7ACF6B83F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84" y="5553796"/>
            <a:ext cx="1686544" cy="44182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89FB37E-0B1D-097F-B541-F4794617A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79" y="2006600"/>
            <a:ext cx="1440000" cy="144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ayam Barnaghi | UK DRI: UK Dementia Research Institute">
            <a:extLst>
              <a:ext uri="{FF2B5EF4-FFF2-40B4-BE49-F238E27FC236}">
                <a16:creationId xmlns:a16="http://schemas.microsoft.com/office/drawing/2014/main" id="{5FCA2759-66A1-1F87-6E27-0334800CFB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9" r="12527"/>
          <a:stretch/>
        </p:blipFill>
        <p:spPr bwMode="auto">
          <a:xfrm>
            <a:off x="2625694" y="3551605"/>
            <a:ext cx="1440000" cy="145454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University of Surrey Logo PNG Transparent &amp; SVG Vector - Freebie Supply">
            <a:extLst>
              <a:ext uri="{FF2B5EF4-FFF2-40B4-BE49-F238E27FC236}">
                <a16:creationId xmlns:a16="http://schemas.microsoft.com/office/drawing/2014/main" id="{28F645A6-C1BD-3A2F-585B-6B415A63D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300" y="5497597"/>
            <a:ext cx="1688400" cy="49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wearing glasses and a black and white shirt&#10;&#10;Description automatically generated">
            <a:extLst>
              <a:ext uri="{FF2B5EF4-FFF2-40B4-BE49-F238E27FC236}">
                <a16:creationId xmlns:a16="http://schemas.microsoft.com/office/drawing/2014/main" id="{46E9031B-5423-F2FD-3369-A5BE1D0815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79" y="3566154"/>
            <a:ext cx="1440000" cy="1440000"/>
          </a:xfrm>
          <a:prstGeom prst="ellipse">
            <a:avLst/>
          </a:prstGeom>
        </p:spPr>
      </p:pic>
      <p:pic>
        <p:nvPicPr>
          <p:cNvPr id="6" name="Picture 8" descr="Team | Research groups | Imperial College London">
            <a:extLst>
              <a:ext uri="{FF2B5EF4-FFF2-40B4-BE49-F238E27FC236}">
                <a16:creationId xmlns:a16="http://schemas.microsoft.com/office/drawing/2014/main" id="{D2BD9209-0307-9B71-2DAE-644A5426B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882" y="1987716"/>
            <a:ext cx="1412942" cy="144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F1CE060C-EA2D-D6DF-D1A2-F7386EFABF6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59" r="5589"/>
          <a:stretch/>
        </p:blipFill>
        <p:spPr>
          <a:xfrm>
            <a:off x="4208372" y="5398193"/>
            <a:ext cx="1688400" cy="59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10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82683D-F68A-78CE-5BF9-54F015F638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2400" b="1" dirty="0">
                <a:solidFill>
                  <a:srgbClr val="00326E"/>
                </a:solidFill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Supporting researchers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00326E"/>
              </a:solidFill>
              <a:effectLst/>
              <a:uLnTx/>
              <a:uFillTx/>
              <a:latin typeface="Arial" panose="020B0604020202020204" pitchFamily="34" charset="0"/>
              <a:ea typeface="Helvetica Neue LT Std 55 Roman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23FF6C-9610-0F9F-DE66-66B3545A4D05}"/>
              </a:ext>
            </a:extLst>
          </p:cNvPr>
          <p:cNvSpPr txBox="1">
            <a:spLocks/>
          </p:cNvSpPr>
          <p:nvPr/>
        </p:nvSpPr>
        <p:spPr>
          <a:xfrm>
            <a:off x="562304" y="1623302"/>
            <a:ext cx="11261834" cy="2886420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Significant variation exists among different centres in terms of their approaches to participant recruitment, trial design and retention.</a:t>
            </a:r>
          </a:p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Variation can stem from several factors, including differences in resources, patient populations, and research priorities.</a:t>
            </a:r>
          </a:p>
          <a:p>
            <a:pPr marL="0" indent="0" algn="just">
              <a:buNone/>
            </a:pPr>
            <a:endParaRPr lang="en-GB" sz="210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indent="0" algn="just">
              <a:buFont typeface="Arial"/>
              <a:buNone/>
            </a:pPr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Objectives:</a:t>
            </a:r>
          </a:p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Learn best practices from existing studies conducted across research centres to support trial design.</a:t>
            </a:r>
          </a:p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Provide a dynamic system that support researchers though long trials based on granular information on subjects and other aspects of trial.</a:t>
            </a:r>
            <a:endParaRPr lang="en-US" sz="2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260F7-5F5F-65B6-AA2A-4EB68153C286}"/>
              </a:ext>
            </a:extLst>
          </p:cNvPr>
          <p:cNvSpPr txBox="1">
            <a:spLocks/>
          </p:cNvSpPr>
          <p:nvPr/>
        </p:nvSpPr>
        <p:spPr>
          <a:xfrm>
            <a:off x="9213207" y="6455743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4E22EE9-B8A0-0641-9265-052CFE9B95A7}" type="slidenum">
              <a:rPr lang="en-GB" altLang="en-US" sz="11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2</a:t>
            </a:fld>
            <a:endParaRPr lang="en-GB" altLang="en-US" sz="11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024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82683D-F68A-78CE-5BF9-54F015F638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2400" b="1" dirty="0">
                <a:solidFill>
                  <a:srgbClr val="00326E"/>
                </a:solidFill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Supporting participants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23FF6C-9610-0F9F-DE66-66B3545A4D05}"/>
              </a:ext>
            </a:extLst>
          </p:cNvPr>
          <p:cNvSpPr txBox="1">
            <a:spLocks/>
          </p:cNvSpPr>
          <p:nvPr/>
        </p:nvSpPr>
        <p:spPr>
          <a:xfrm>
            <a:off x="562304" y="1623302"/>
            <a:ext cx="11261834" cy="2886420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Limited interaction between participants and researchers throughout current trials.</a:t>
            </a:r>
          </a:p>
          <a:p>
            <a:pPr algn="just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Participant will be only contacted to remind them of the next follow-up and no automatic update of trial outcomes.</a:t>
            </a:r>
          </a:p>
          <a:p>
            <a:pPr algn="just"/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Objectives:</a:t>
            </a:r>
          </a:p>
          <a:p>
            <a:pPr algn="just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Create a a supportive, collaborative and transparent environment fostering ongoing updates and interaction with participants.</a:t>
            </a:r>
          </a:p>
          <a:p>
            <a:pPr algn="just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keeping participants informed and engaged in their own mental health journey.</a:t>
            </a:r>
          </a:p>
          <a:p>
            <a:pPr algn="just"/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CC4AA5F6-99AF-4F23-A111-09ED584C13BA}"/>
              </a:ext>
            </a:extLst>
          </p:cNvPr>
          <p:cNvSpPr txBox="1">
            <a:spLocks/>
          </p:cNvSpPr>
          <p:nvPr/>
        </p:nvSpPr>
        <p:spPr>
          <a:xfrm>
            <a:off x="9213207" y="6455743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4E22EE9-B8A0-0641-9265-052CFE9B95A7}" type="slidenum">
              <a:rPr lang="en-GB" altLang="en-US" sz="11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3</a:t>
            </a:fld>
            <a:endParaRPr lang="en-GB" altLang="en-US" sz="11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474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82683D-F68A-78CE-5BF9-54F015F638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2400" b="1" dirty="0">
                <a:solidFill>
                  <a:srgbClr val="00326E"/>
                </a:solidFill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Joint mental health research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23FF6C-9610-0F9F-DE66-66B3545A4D05}"/>
              </a:ext>
            </a:extLst>
          </p:cNvPr>
          <p:cNvSpPr txBox="1">
            <a:spLocks/>
          </p:cNvSpPr>
          <p:nvPr/>
        </p:nvSpPr>
        <p:spPr>
          <a:xfrm>
            <a:off x="562304" y="1623302"/>
            <a:ext cx="11261834" cy="2886420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In dementia and cancer research, individuals are recommended to join research trials.</a:t>
            </a:r>
          </a:p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There are also platforms enabling researchers and participants to register their interest and interact with each other.</a:t>
            </a:r>
          </a:p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There is no similar platform in mental health research.</a:t>
            </a:r>
          </a:p>
          <a:p>
            <a:pPr marL="0" indent="0" algn="just">
              <a:buNone/>
            </a:pPr>
            <a:endParaRPr lang="en-GB" sz="2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Objectives:</a:t>
            </a:r>
          </a:p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Build a similar platform supporting mental health research.</a:t>
            </a:r>
          </a:p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Develop intelligent models enabling better matching of volunteers to trials.</a:t>
            </a:r>
          </a:p>
          <a:p>
            <a:pPr algn="just"/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D122330E-7388-0491-3C84-53EF9B5E4960}"/>
              </a:ext>
            </a:extLst>
          </p:cNvPr>
          <p:cNvSpPr txBox="1">
            <a:spLocks/>
          </p:cNvSpPr>
          <p:nvPr/>
        </p:nvSpPr>
        <p:spPr>
          <a:xfrm>
            <a:off x="9213207" y="6455743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4E22EE9-B8A0-0641-9265-052CFE9B95A7}" type="slidenum">
              <a:rPr lang="en-GB" altLang="en-US" sz="11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4</a:t>
            </a:fld>
            <a:endParaRPr lang="en-GB" altLang="en-US" sz="11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48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5CB673-E7B0-7B72-061B-B3D949C21E8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4E22EE9-B8A0-0641-9265-052CFE9B95A7}" type="slidenum">
              <a:rPr lang="en-GB" altLang="en-US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/>
              <a:t>5</a:t>
            </a:fld>
            <a:endParaRPr lang="en-GB" altLang="en-US" dirty="0">
              <a:solidFill>
                <a:schemeClr val="tx2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29560C-23FE-AF15-8AE3-916FD2F017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1920" y="2978150"/>
            <a:ext cx="10742612" cy="450850"/>
          </a:xfrm>
        </p:spPr>
        <p:txBody>
          <a:bodyPr/>
          <a:lstStyle/>
          <a:p>
            <a:pPr algn="ctr"/>
            <a:r>
              <a:rPr lang="en-US" dirty="0"/>
              <a:t>Current developments</a:t>
            </a:r>
          </a:p>
        </p:txBody>
      </p:sp>
    </p:spTree>
    <p:extLst>
      <p:ext uri="{BB962C8B-B14F-4D97-AF65-F5344CB8AC3E}">
        <p14:creationId xmlns:p14="http://schemas.microsoft.com/office/powerpoint/2010/main" val="3932666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82683D-F68A-78CE-5BF9-54F015F638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Researcher support platform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23FF6C-9610-0F9F-DE66-66B3545A4D05}"/>
              </a:ext>
            </a:extLst>
          </p:cNvPr>
          <p:cNvSpPr txBox="1">
            <a:spLocks/>
          </p:cNvSpPr>
          <p:nvPr/>
        </p:nvSpPr>
        <p:spPr>
          <a:xfrm>
            <a:off x="562304" y="1623302"/>
            <a:ext cx="11261834" cy="2886420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Considering existing trials and research papers, a number of variables are considered to estimate retention of mental health trials.</a:t>
            </a:r>
          </a:p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A graphical interface has been developed to enable researchers enter specific design information.</a:t>
            </a:r>
          </a:p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Machine learning models have been developed to estimate retention and suggest how researchers can improve retention in the design.</a:t>
            </a:r>
          </a:p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Currently a static system but can be extended to a dynamic support system.</a:t>
            </a:r>
          </a:p>
          <a:p>
            <a:pPr algn="just"/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D122330E-7388-0491-3C84-53EF9B5E4960}"/>
              </a:ext>
            </a:extLst>
          </p:cNvPr>
          <p:cNvSpPr txBox="1">
            <a:spLocks/>
          </p:cNvSpPr>
          <p:nvPr/>
        </p:nvSpPr>
        <p:spPr>
          <a:xfrm>
            <a:off x="9213207" y="6455743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4E22EE9-B8A0-0641-9265-052CFE9B95A7}" type="slidenum">
              <a:rPr lang="en-GB" altLang="en-US" sz="11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6</a:t>
            </a:fld>
            <a:endParaRPr lang="en-GB" altLang="en-US" sz="11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343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8F3CE0-A590-172C-A87D-3CCB9B2E32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2400" b="1" dirty="0"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What we can learn from online trials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DBB2D-0CC1-39E9-E42E-2E4A99DBEF5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DE7DA32-08EE-2E47-89DC-05D3233974D5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 descr="A screenshot of a medical research report&#10;&#10;Description automatically generated">
            <a:extLst>
              <a:ext uri="{FF2B5EF4-FFF2-40B4-BE49-F238E27FC236}">
                <a16:creationId xmlns:a16="http://schemas.microsoft.com/office/drawing/2014/main" id="{021FAC59-F999-BD2D-FF6A-A3B7B73607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12"/>
          <a:stretch/>
        </p:blipFill>
        <p:spPr>
          <a:xfrm>
            <a:off x="162966" y="1815988"/>
            <a:ext cx="6116544" cy="3512758"/>
          </a:xfrm>
          <a:prstGeom prst="rect">
            <a:avLst/>
          </a:prstGeom>
        </p:spPr>
      </p:pic>
      <p:pic>
        <p:nvPicPr>
          <p:cNvPr id="8" name="Picture 7" descr="A close-up of a medical form&#10;&#10;Description automatically generated">
            <a:extLst>
              <a:ext uri="{FF2B5EF4-FFF2-40B4-BE49-F238E27FC236}">
                <a16:creationId xmlns:a16="http://schemas.microsoft.com/office/drawing/2014/main" id="{08B51D5D-60B8-97A8-183B-5F0E13173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625" y="1815988"/>
            <a:ext cx="5933034" cy="362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32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8F3CE0-A590-172C-A87D-3CCB9B2E32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352" y="684001"/>
            <a:ext cx="11382703" cy="450836"/>
          </a:xfrm>
        </p:spPr>
        <p:txBody>
          <a:bodyPr/>
          <a:lstStyle/>
          <a:p>
            <a:r>
              <a:rPr lang="en-GB" sz="2400" b="1" dirty="0"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Data simulation:  Python code + </a:t>
            </a:r>
            <a:r>
              <a:rPr lang="en-GB" sz="2400" b="1" dirty="0" err="1"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json</a:t>
            </a:r>
            <a:r>
              <a:rPr lang="en-GB" sz="2400" b="1" dirty="0"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 configuration + configuration examples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DBB2D-0CC1-39E9-E42E-2E4A99DBEF5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DE7DA32-08EE-2E47-89DC-05D3233974D5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0F96A937-40AC-A77D-F293-D3A04351C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684645"/>
              </p:ext>
            </p:extLst>
          </p:nvPr>
        </p:nvGraphicFramePr>
        <p:xfrm>
          <a:off x="1728952" y="1293220"/>
          <a:ext cx="8182303" cy="2364379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645414">
                  <a:extLst>
                    <a:ext uri="{9D8B030D-6E8A-4147-A177-3AD203B41FA5}">
                      <a16:colId xmlns:a16="http://schemas.microsoft.com/office/drawing/2014/main" val="1159675277"/>
                    </a:ext>
                  </a:extLst>
                </a:gridCol>
                <a:gridCol w="5536889">
                  <a:extLst>
                    <a:ext uri="{9D8B030D-6E8A-4147-A177-3AD203B41FA5}">
                      <a16:colId xmlns:a16="http://schemas.microsoft.com/office/drawing/2014/main" val="3931522247"/>
                    </a:ext>
                  </a:extLst>
                </a:gridCol>
              </a:tblGrid>
              <a:tr h="4023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Supported variable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Category, Float, Integer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30620"/>
                  </a:ext>
                </a:extLst>
              </a:tr>
              <a:tr h="4023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Supported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Normal, Uniform, truncated Normal, Beta, Dirichlet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7434"/>
                  </a:ext>
                </a:extLst>
              </a:tr>
              <a:tr h="4023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Supported 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Independent, conditional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575424"/>
                  </a:ext>
                </a:extLst>
              </a:tr>
              <a:tr h="115738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Supported conditions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Single condition, </a:t>
                      </a:r>
                    </a:p>
                    <a:p>
                      <a:pPr algn="ctr"/>
                      <a:r>
                        <a:rPr lang="en-US" sz="1600" dirty="0"/>
                        <a:t>multiple conditions (joint by “and”, “or”), </a:t>
                      </a:r>
                    </a:p>
                    <a:p>
                      <a:pPr algn="ctr"/>
                      <a:r>
                        <a:rPr lang="en-US" sz="1600" dirty="0"/>
                        <a:t>linear conditions (the target variable is a linear combination of some other variables)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970829"/>
                  </a:ext>
                </a:extLst>
              </a:tr>
            </a:tbl>
          </a:graphicData>
        </a:graphic>
      </p:graphicFrame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8713B57F-4C7D-1EFF-F596-0C9F7908E34E}"/>
              </a:ext>
            </a:extLst>
          </p:cNvPr>
          <p:cNvSpPr txBox="1">
            <a:spLocks/>
          </p:cNvSpPr>
          <p:nvPr/>
        </p:nvSpPr>
        <p:spPr>
          <a:xfrm>
            <a:off x="1484621" y="3940787"/>
            <a:ext cx="3950877" cy="2613435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1000" b="1" dirty="0">
                <a:solidFill>
                  <a:srgbClr val="002548"/>
                </a:solidFill>
                <a:latin typeface="Menlo" panose="020B0609030804020204" pitchFamily="49" charset="0"/>
              </a:rPr>
              <a:t>{</a:t>
            </a:r>
            <a:r>
              <a:rPr lang="en-GB" sz="1000" b="1" dirty="0">
                <a:solidFill>
                  <a:srgbClr val="CCCCCC"/>
                </a:solidFill>
                <a:latin typeface="Menlo" panose="020B0609030804020204" pitchFamily="49" charset="0"/>
              </a:rPr>
              <a:t> </a:t>
            </a:r>
            <a:r>
              <a:rPr lang="en-GB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enlo" panose="020B0609030804020204" pitchFamily="49" charset="0"/>
              </a:rPr>
              <a:t>"</a:t>
            </a:r>
            <a:r>
              <a:rPr lang="en-GB" sz="1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Menlo" panose="020B0609030804020204" pitchFamily="49" charset="0"/>
              </a:rPr>
              <a:t>n_samples</a:t>
            </a:r>
            <a:r>
              <a:rPr lang="en-GB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enlo" panose="020B0609030804020204" pitchFamily="49" charset="0"/>
              </a:rPr>
              <a:t>": </a:t>
            </a:r>
            <a:r>
              <a:rPr lang="en-GB" sz="1000" b="1" dirty="0">
                <a:solidFill>
                  <a:srgbClr val="00B050"/>
                </a:solidFill>
                <a:latin typeface="Menlo" panose="020B0609030804020204" pitchFamily="49" charset="0"/>
              </a:rPr>
              <a:t>50000,</a:t>
            </a:r>
          </a:p>
          <a:p>
            <a:pPr marL="457200" lvl="1" indent="0">
              <a:buFont typeface="Arial"/>
              <a:buNone/>
            </a:pPr>
            <a:br>
              <a:rPr lang="en-GB" sz="1000" b="1" dirty="0">
                <a:solidFill>
                  <a:srgbClr val="CCCCCC"/>
                </a:solidFill>
                <a:latin typeface="Menlo" panose="020B0609030804020204" pitchFamily="49" charset="0"/>
              </a:rPr>
            </a:br>
            <a:r>
              <a:rPr lang="en-GB" sz="1000" b="1" dirty="0">
                <a:solidFill>
                  <a:srgbClr val="0085CA"/>
                </a:solidFill>
                <a:latin typeface="Menlo" panose="020B0609030804020204" pitchFamily="49" charset="0"/>
              </a:rPr>
              <a:t>"independent"</a:t>
            </a:r>
            <a:r>
              <a:rPr lang="en-GB" sz="1000" b="1" dirty="0">
                <a:solidFill>
                  <a:srgbClr val="002548"/>
                </a:solidFill>
                <a:latin typeface="Menlo" panose="020B0609030804020204" pitchFamily="49" charset="0"/>
              </a:rPr>
              <a:t>:{</a:t>
            </a:r>
          </a:p>
          <a:p>
            <a:pPr marL="914400" lvl="2" indent="0">
              <a:buFont typeface="Arial"/>
              <a:buNone/>
            </a:pPr>
            <a:br>
              <a:rPr lang="en-GB" sz="1000" b="1" dirty="0">
                <a:solidFill>
                  <a:srgbClr val="CCCCCC"/>
                </a:solidFill>
                <a:latin typeface="Menlo" panose="020B0609030804020204" pitchFamily="49" charset="0"/>
              </a:rPr>
            </a:br>
            <a:r>
              <a:rPr lang="en-GB" sz="1000" b="1" dirty="0">
                <a:solidFill>
                  <a:srgbClr val="0070C0"/>
                </a:solidFill>
                <a:latin typeface="Menlo" panose="020B0609030804020204" pitchFamily="49" charset="0"/>
              </a:rPr>
              <a:t>"</a:t>
            </a:r>
            <a:r>
              <a:rPr lang="en-GB" sz="1000" b="1" dirty="0" err="1">
                <a:solidFill>
                  <a:srgbClr val="0070C0"/>
                </a:solidFill>
                <a:latin typeface="Menlo" panose="020B0609030804020204" pitchFamily="49" charset="0"/>
              </a:rPr>
              <a:t>n_participant</a:t>
            </a:r>
            <a:r>
              <a:rPr lang="en-GB" sz="1000" b="1" dirty="0">
                <a:solidFill>
                  <a:srgbClr val="0070C0"/>
                </a:solidFill>
                <a:latin typeface="Menlo" panose="020B0609030804020204" pitchFamily="49" charset="0"/>
              </a:rPr>
              <a:t>"</a:t>
            </a:r>
            <a:r>
              <a:rPr lang="en-GB" sz="1000" b="1" dirty="0">
                <a:solidFill>
                  <a:srgbClr val="002548"/>
                </a:solidFill>
                <a:latin typeface="Menlo" panose="020B0609030804020204" pitchFamily="49" charset="0"/>
              </a:rPr>
              <a:t>: {</a:t>
            </a:r>
          </a:p>
          <a:p>
            <a:pPr marL="914400" lvl="2" indent="0">
              <a:buFont typeface="Arial"/>
              <a:buNone/>
            </a:pPr>
            <a:r>
              <a:rPr lang="en-GB" sz="1000" b="1" dirty="0">
                <a:solidFill>
                  <a:srgbClr val="0070C0"/>
                </a:solidFill>
                <a:latin typeface="Menlo" panose="020B0609030804020204" pitchFamily="49" charset="0"/>
              </a:rPr>
              <a:t>"type"</a:t>
            </a:r>
            <a:r>
              <a:rPr lang="en-GB" sz="1000" b="1" dirty="0">
                <a:solidFill>
                  <a:srgbClr val="002548"/>
                </a:solidFill>
                <a:latin typeface="Menlo" panose="020B0609030804020204" pitchFamily="49" charset="0"/>
              </a:rPr>
              <a:t>:</a:t>
            </a:r>
            <a:r>
              <a:rPr lang="en-GB" sz="1000" b="1" dirty="0">
                <a:solidFill>
                  <a:srgbClr val="CCCCCC"/>
                </a:solidFill>
                <a:latin typeface="Menlo" panose="020B0609030804020204" pitchFamily="49" charset="0"/>
              </a:rPr>
              <a:t> </a:t>
            </a:r>
            <a:r>
              <a:rPr lang="en-GB" sz="1000" b="1" dirty="0">
                <a:solidFill>
                  <a:srgbClr val="C00000"/>
                </a:solidFill>
                <a:latin typeface="Menlo" panose="020B0609030804020204" pitchFamily="49" charset="0"/>
              </a:rPr>
              <a:t>"int"</a:t>
            </a:r>
            <a:r>
              <a:rPr lang="en-GB" sz="1000" b="1" dirty="0">
                <a:solidFill>
                  <a:srgbClr val="002548"/>
                </a:solidFill>
                <a:latin typeface="Menlo" panose="020B0609030804020204" pitchFamily="49" charset="0"/>
              </a:rPr>
              <a:t>,</a:t>
            </a:r>
          </a:p>
          <a:p>
            <a:pPr marL="914400" lvl="2" indent="0">
              <a:buFont typeface="Arial"/>
              <a:buNone/>
            </a:pPr>
            <a:r>
              <a:rPr lang="en-GB" sz="1000" b="1" dirty="0">
                <a:solidFill>
                  <a:srgbClr val="0070C0"/>
                </a:solidFill>
                <a:latin typeface="Menlo" panose="020B0609030804020204" pitchFamily="49" charset="0"/>
              </a:rPr>
              <a:t>"distribution"</a:t>
            </a:r>
            <a:r>
              <a:rPr lang="en-GB" sz="1000" b="1" dirty="0">
                <a:solidFill>
                  <a:srgbClr val="002548"/>
                </a:solidFill>
                <a:latin typeface="Menlo" panose="020B0609030804020204" pitchFamily="49" charset="0"/>
              </a:rPr>
              <a:t>:</a:t>
            </a:r>
            <a:r>
              <a:rPr lang="en-GB" sz="1000" b="1" dirty="0">
                <a:solidFill>
                  <a:srgbClr val="CCCCCC"/>
                </a:solidFill>
                <a:latin typeface="Menlo" panose="020B0609030804020204" pitchFamily="49" charset="0"/>
              </a:rPr>
              <a:t> </a:t>
            </a:r>
            <a:r>
              <a:rPr lang="en-GB" sz="1000" b="1" dirty="0">
                <a:solidFill>
                  <a:srgbClr val="C00000"/>
                </a:solidFill>
                <a:latin typeface="Menlo" panose="020B0609030804020204" pitchFamily="49" charset="0"/>
              </a:rPr>
              <a:t>"Uniform"</a:t>
            </a:r>
            <a:r>
              <a:rPr lang="en-GB" sz="1000" b="1" dirty="0">
                <a:solidFill>
                  <a:srgbClr val="002548"/>
                </a:solidFill>
                <a:latin typeface="Menlo" panose="020B0609030804020204" pitchFamily="49" charset="0"/>
              </a:rPr>
              <a:t>,</a:t>
            </a:r>
          </a:p>
          <a:p>
            <a:pPr marL="914400" lvl="2" indent="0">
              <a:buFont typeface="Arial"/>
              <a:buNone/>
            </a:pPr>
            <a:r>
              <a:rPr lang="en-GB" sz="1000" b="1" dirty="0">
                <a:solidFill>
                  <a:srgbClr val="0070C0"/>
                </a:solidFill>
                <a:latin typeface="Menlo" panose="020B0609030804020204" pitchFamily="49" charset="0"/>
              </a:rPr>
              <a:t>"low"</a:t>
            </a:r>
            <a:r>
              <a:rPr lang="en-GB" sz="1000" b="1" dirty="0">
                <a:solidFill>
                  <a:srgbClr val="002548"/>
                </a:solidFill>
                <a:latin typeface="Menlo" panose="020B0609030804020204" pitchFamily="49" charset="0"/>
              </a:rPr>
              <a:t>:</a:t>
            </a:r>
            <a:r>
              <a:rPr lang="en-GB" sz="1000" b="1" dirty="0">
                <a:solidFill>
                  <a:srgbClr val="CCCCCC"/>
                </a:solidFill>
                <a:latin typeface="Menlo" panose="020B0609030804020204" pitchFamily="49" charset="0"/>
              </a:rPr>
              <a:t> </a:t>
            </a:r>
            <a:r>
              <a:rPr lang="en-GB" sz="1000" b="1" dirty="0">
                <a:solidFill>
                  <a:srgbClr val="00B050"/>
                </a:solidFill>
                <a:latin typeface="Menlo" panose="020B0609030804020204" pitchFamily="49" charset="0"/>
              </a:rPr>
              <a:t>50</a:t>
            </a:r>
            <a:r>
              <a:rPr lang="en-GB" sz="1000" b="1" dirty="0">
                <a:solidFill>
                  <a:srgbClr val="002548"/>
                </a:solidFill>
                <a:latin typeface="Menlo" panose="020B0609030804020204" pitchFamily="49" charset="0"/>
              </a:rPr>
              <a:t>,</a:t>
            </a:r>
          </a:p>
          <a:p>
            <a:pPr marL="914400" lvl="2" indent="0">
              <a:buFont typeface="Arial"/>
              <a:buNone/>
            </a:pPr>
            <a:r>
              <a:rPr lang="en-GB" sz="1000" b="1" dirty="0">
                <a:solidFill>
                  <a:srgbClr val="0070C0"/>
                </a:solidFill>
                <a:latin typeface="Menlo" panose="020B0609030804020204" pitchFamily="49" charset="0"/>
              </a:rPr>
              <a:t>"high"</a:t>
            </a:r>
            <a:r>
              <a:rPr lang="en-GB" sz="1000" b="1" dirty="0">
                <a:solidFill>
                  <a:srgbClr val="002548"/>
                </a:solidFill>
                <a:latin typeface="Menlo" panose="020B0609030804020204" pitchFamily="49" charset="0"/>
              </a:rPr>
              <a:t>:</a:t>
            </a:r>
            <a:r>
              <a:rPr lang="en-GB" sz="1000" b="1" dirty="0">
                <a:solidFill>
                  <a:srgbClr val="CCCCCC"/>
                </a:solidFill>
                <a:latin typeface="Menlo" panose="020B0609030804020204" pitchFamily="49" charset="0"/>
              </a:rPr>
              <a:t> </a:t>
            </a:r>
            <a:r>
              <a:rPr lang="en-GB" sz="1000" b="1" dirty="0">
                <a:solidFill>
                  <a:srgbClr val="00B050"/>
                </a:solidFill>
                <a:latin typeface="Menlo" panose="020B0609030804020204" pitchFamily="49" charset="0"/>
              </a:rPr>
              <a:t>100000</a:t>
            </a:r>
          </a:p>
          <a:p>
            <a:pPr marL="914400" lvl="2" indent="0">
              <a:buFont typeface="Arial"/>
              <a:buNone/>
            </a:pPr>
            <a:r>
              <a:rPr lang="en-GB" sz="1000" b="1" dirty="0">
                <a:solidFill>
                  <a:srgbClr val="002548"/>
                </a:solidFill>
                <a:latin typeface="Menlo" panose="020B0609030804020204" pitchFamily="49" charset="0"/>
              </a:rPr>
              <a:t>}</a:t>
            </a:r>
          </a:p>
          <a:p>
            <a:pPr marL="514350" lvl="1" indent="0">
              <a:buFont typeface="Arial"/>
              <a:buNone/>
            </a:pPr>
            <a:r>
              <a:rPr lang="en-GB" sz="1000" b="1" dirty="0">
                <a:solidFill>
                  <a:srgbClr val="002548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buFont typeface="Arial"/>
              <a:buNone/>
            </a:pPr>
            <a:r>
              <a:rPr lang="en-GB" sz="1000" b="1" dirty="0">
                <a:solidFill>
                  <a:srgbClr val="002548"/>
                </a:solidFill>
                <a:latin typeface="Menlo" panose="020B0609030804020204" pitchFamily="49" charset="0"/>
              </a:rPr>
              <a:t>	……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471C9B79-8B99-DD5F-9871-F73EBF33891F}"/>
              </a:ext>
            </a:extLst>
          </p:cNvPr>
          <p:cNvSpPr txBox="1">
            <a:spLocks/>
          </p:cNvSpPr>
          <p:nvPr/>
        </p:nvSpPr>
        <p:spPr>
          <a:xfrm>
            <a:off x="5608666" y="3843035"/>
            <a:ext cx="4810532" cy="26134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000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Menlo" panose="020B0609030804020204" pitchFamily="49" charset="0"/>
              </a:rPr>
              <a:t>“</a:t>
            </a:r>
            <a:r>
              <a:rPr lang="en-GB" sz="1000" b="1" dirty="0">
                <a:solidFill>
                  <a:srgbClr val="0085CA"/>
                </a:solidFill>
                <a:effectLst/>
                <a:latin typeface="Menlo" panose="020B0609030804020204" pitchFamily="49" charset="0"/>
              </a:rPr>
              <a:t>conditional</a:t>
            </a:r>
            <a:r>
              <a:rPr lang="en-GB" sz="1000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Menlo" panose="020B0609030804020204" pitchFamily="49" charset="0"/>
              </a:rPr>
              <a:t>”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:{</a:t>
            </a:r>
          </a:p>
          <a:p>
            <a:pPr marL="0" indent="0">
              <a:buNone/>
            </a:pPr>
            <a:r>
              <a:rPr lang="en-GB" sz="1000" b="1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en-GB" sz="1000" b="1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1" dirty="0" err="1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retention_rate</a:t>
            </a:r>
            <a:r>
              <a:rPr lang="en-GB" sz="1000" b="1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”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:{</a:t>
            </a:r>
          </a:p>
          <a:p>
            <a:pPr marL="0" indent="0">
              <a:buNone/>
            </a:pPr>
            <a:r>
              <a:rPr lang="en-GB" sz="1000" b="1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GB" sz="1000" b="1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"type"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000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1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"float"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1000" b="1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GB" sz="1000" b="1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"distribution"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000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1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"Beta"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1000" b="1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GB" sz="1000" b="1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"conditions"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:[</a:t>
            </a:r>
          </a:p>
          <a:p>
            <a:pPr marL="0" indent="0">
              <a:buNone/>
            </a:pPr>
            <a:r>
              <a:rPr lang="en-GB" sz="1000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GB" sz="1000" b="1" dirty="0">
                <a:solidFill>
                  <a:srgbClr val="CCCCCC"/>
                </a:solidFill>
                <a:latin typeface="Menlo" panose="020B0609030804020204" pitchFamily="49" charset="0"/>
              </a:rPr>
              <a:t>  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000" b="1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		</a:t>
            </a:r>
            <a:r>
              <a:rPr lang="en-GB" sz="1000" b="1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1" dirty="0" err="1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condition_conjunction</a:t>
            </a:r>
            <a:r>
              <a:rPr lang="en-GB" sz="1000" b="1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000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1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"linear"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1000" b="1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		</a:t>
            </a:r>
            <a:r>
              <a:rPr lang="en-GB" sz="1000" b="1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1" dirty="0" err="1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feature_names</a:t>
            </a:r>
            <a:r>
              <a:rPr lang="en-GB" sz="1000" b="1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000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sz="1000" b="1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"duration"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000" b="1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1" dirty="0" err="1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support_sessions</a:t>
            </a:r>
            <a:r>
              <a:rPr lang="en-GB" sz="1000" b="1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],</a:t>
            </a:r>
          </a:p>
          <a:p>
            <a:pPr marL="0" indent="0">
              <a:buNone/>
            </a:pPr>
            <a:r>
              <a:rPr lang="en-GB" sz="1000" b="1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        </a:t>
            </a:r>
            <a:r>
              <a:rPr lang="en-GB" sz="1000" b="1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1" dirty="0" err="1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feature_values</a:t>
            </a:r>
            <a:r>
              <a:rPr lang="en-GB" sz="1000" b="1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000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sz="1000" b="1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-0.001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,[</a:t>
            </a:r>
            <a:r>
              <a:rPr lang="en-GB" sz="1000" b="1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0.05</a:t>
            </a:r>
            <a:r>
              <a:rPr lang="en-GB" sz="1000" b="1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,"yes"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]],</a:t>
            </a:r>
          </a:p>
          <a:p>
            <a:pPr marL="0" indent="0">
              <a:buNone/>
            </a:pPr>
            <a:r>
              <a:rPr lang="en-GB" sz="1000" b="1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        </a:t>
            </a:r>
            <a:r>
              <a:rPr lang="en-GB" sz="1000" b="1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"bias"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000" b="1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0.9</a:t>
            </a:r>
          </a:p>
          <a:p>
            <a:pPr marL="0" indent="0">
              <a:buNone/>
            </a:pPr>
            <a:r>
              <a:rPr lang="en-GB" sz="1000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     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      ]</a:t>
            </a:r>
          </a:p>
          <a:p>
            <a:pPr marL="0" indent="0">
              <a:buNone/>
            </a:pP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   }</a:t>
            </a:r>
          </a:p>
          <a:p>
            <a:pPr marL="0" indent="0">
              <a:buNone/>
            </a:pP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16485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8F3CE0-A590-172C-A87D-3CCB9B2E32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2400" b="1" dirty="0"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Retention rate estimation and feature ranking</a:t>
            </a:r>
          </a:p>
          <a:p>
            <a:br>
              <a:rPr lang="en-GB" sz="2400" b="1" dirty="0"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</a:br>
            <a:r>
              <a:rPr lang="en-GB" sz="2400" b="1" dirty="0"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DBB2D-0CC1-39E9-E42E-2E4A99DBEF5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DE7DA32-08EE-2E47-89DC-05D3233974D5}" type="slidenum">
              <a:rPr lang="en-US" smtClean="0"/>
              <a:t>9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04C3F8-CBA5-78BD-4534-74D99EC16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654" y="1237441"/>
            <a:ext cx="4321106" cy="5115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621E6FD-D964-78AE-C273-41690667D1DE}"/>
              </a:ext>
            </a:extLst>
          </p:cNvPr>
          <p:cNvSpPr txBox="1">
            <a:spLocks/>
          </p:cNvSpPr>
          <p:nvPr/>
        </p:nvSpPr>
        <p:spPr>
          <a:xfrm>
            <a:off x="562304" y="1623302"/>
            <a:ext cx="6555188" cy="2886420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Linear regression and Gaussian process were considered for retention estimation.</a:t>
            </a:r>
          </a:p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We checked more than 40 online trials to understand which variables to consider.</a:t>
            </a:r>
          </a:p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We created a simple SHAP visualisation but note that this is based on small number trials. </a:t>
            </a:r>
          </a:p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Estimates show very low MSE score for both online trails and simulated data (&lt;0.02).</a:t>
            </a:r>
          </a:p>
          <a:p>
            <a:pPr algn="just"/>
            <a:endParaRPr lang="en-GB" sz="2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91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K Dementia Research Powerpoint_AW_template" id="{7237A9CC-574A-9A42-A437-1E4E8A3509FB}" vid="{4E331A53-538A-9F45-8C3A-4D2FB3552BB0}"/>
    </a:ext>
  </a:extLst>
</a:theme>
</file>

<file path=ppt/theme/theme2.xml><?xml version="1.0" encoding="utf-8"?>
<a:theme xmlns:a="http://schemas.openxmlformats.org/drawingml/2006/main" name="Plain pa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K Dementia Research Powerpoint_AW_template" id="{7237A9CC-574A-9A42-A437-1E4E8A3509FB}" vid="{D1EE9636-492A-8B4D-A62A-3319C4FA50C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89E299D-2A07-244A-B87C-097379ECBC06}">
  <we:reference id="wa200002290" version="1.0.0.3" store="en-001" storeType="OMEX"/>
  <we:alternateReferences>
    <we:reference id="WA200002290" version="1.0.0.3" store="" storeType="OMEX"/>
  </we:alternateReferences>
  <we:properties>
    <we:property name="mathList" value="[{&quot;id&quot;:&quot;1&quot;,&quot;code&quot;:&quot;$f^{*}\\,\\left(x\\right)\\,\\approx\\,f^{*}\\,\\left(x\\,+\\,\\epsilon\\right)$&quot;,&quot;font&quot;:{&quot;size&quot;:18,&quot;family&quot;:&quot;Arial&quot;,&quot;color&quot;:&quot;black&quot;},&quot;type&quot;:&quot;$&quot;},{&quot;id&quot;:&quot;1&quot;,&quot;code&quot;:&quot;$f^{*}\\,\\left(x\\right)\\,\\approx\\,f^{*}\\,\\left(x\\,+\\,\\epsilon\\right)$&quot;,&quot;font&quot;:{&quot;size&quot;:14,&quot;family&quot;:&quot;Arial&quot;,&quot;color&quot;:&quot;black&quot;},&quot;type&quot;:&quot;$&quot;}]"/>
  </we:properties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65641FFC3B2B439DDAF7C6583D58AD" ma:contentTypeVersion="4" ma:contentTypeDescription="Create a new document." ma:contentTypeScope="" ma:versionID="232554c302deb9ce05a6b69c779a85f3">
  <xsd:schema xmlns:xsd="http://www.w3.org/2001/XMLSchema" xmlns:xs="http://www.w3.org/2001/XMLSchema" xmlns:p="http://schemas.microsoft.com/office/2006/metadata/properties" xmlns:ns2="4bc14bc6-7d26-4cf3-9f44-a88842313ea9" targetNamespace="http://schemas.microsoft.com/office/2006/metadata/properties" ma:root="true" ma:fieldsID="b918e96fb1ae6417bca60b42a06b56b1" ns2:_="">
    <xsd:import namespace="4bc14bc6-7d26-4cf3-9f44-a88842313ea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c14bc6-7d26-4cf3-9f44-a88842313e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metadata xmlns="http://www.objective.com/ecm/document/metadata/D30CAC4B25BA4500AC217419A825838F" version="1.0.0">
  <systemFields>
    <field name="Objective-Id">
      <value order="0">A2823507</value>
    </field>
    <field name="Objective-Title">
      <value order="0">MRC_Dementia Research Institute_PowerPoint_Arial_Rev1</value>
    </field>
    <field name="Objective-Description">
      <value order="0"/>
    </field>
    <field name="Objective-CreationStamp">
      <value order="0">2017-05-16T09:05:48Z</value>
    </field>
    <field name="Objective-IsApproved">
      <value order="0">false</value>
    </field>
    <field name="Objective-IsPublished">
      <value order="0">true</value>
    </field>
    <field name="Objective-DatePublished">
      <value order="0">2017-08-08T09:42:03Z</value>
    </field>
    <field name="Objective-ModificationStamp">
      <value order="0">2017-08-08T09:42:03Z</value>
    </field>
    <field name="Objective-Owner">
      <value order="0">LHolmes2</value>
    </field>
    <field name="Objective-Path">
      <value order="0">Objective Global Folder:MRC FILEPLAN:SCIENCE:Research Portfolio:Neurology:Neurology Other:Dementia:UK Dementia Research Institute (DRI):DRI establishment:Communication workstream:*BRAND ASSETS:PowerPoint templates</value>
    </field>
    <field name="Objective-Parent">
      <value order="0">PowerPoint templates</value>
    </field>
    <field name="Objective-State">
      <value order="0">Published</value>
    </field>
    <field name="Objective-VersionId">
      <value order="0">vA3638018</value>
    </field>
    <field name="Objective-Version">
      <value order="0">1.0</value>
    </field>
    <field name="Objective-VersionNumber">
      <value order="0">2</value>
    </field>
    <field name="Objective-VersionComment">
      <value order="0"/>
    </field>
    <field name="Objective-FileNumber">
      <value order="0">qA123880</value>
    </field>
    <field name="Objective-Classification">
      <value order="0"/>
    </field>
    <field name="Objective-Caveats">
      <value order="0">Groups</value>
    </field>
  </systemFields>
  <catalogues>
    <catalogue name="Generic Document Type Catalogue" type="type" ori="id:cA5">
      <field name="Objective-created by (external)">
        <value order="0"/>
      </field>
      <field name="Objective-date of issue">
        <value order="0"/>
      </field>
    </catalogue>
  </catalogues>
</metadata>
</file>

<file path=customXml/itemProps1.xml><?xml version="1.0" encoding="utf-8"?>
<ds:datastoreItem xmlns:ds="http://schemas.openxmlformats.org/officeDocument/2006/customXml" ds:itemID="{2A01981D-A25D-48A7-AFE3-51122491F1D5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4bc14bc6-7d26-4cf3-9f44-a88842313ea9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98D9EF2-8717-4ED8-B034-8442A16579E7}">
  <ds:schemaRefs>
    <ds:schemaRef ds:uri="4bc14bc6-7d26-4cf3-9f44-a88842313ea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2B93CB1-1BA4-4355-9B43-E17749312F6A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5745109E-2DDF-40CB-AC2B-FF9B10C90820}">
  <ds:schemaRefs>
    <ds:schemaRef ds:uri="http://www.objective.com/ecm/document/metadata/D30CAC4B25BA4500AC217419A825838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UK Dementia Research Powerpoint_AW_template</Template>
  <TotalTime>12386</TotalTime>
  <Words>1293</Words>
  <Application>Microsoft Macintosh PowerPoint</Application>
  <PresentationFormat>Widescreen</PresentationFormat>
  <Paragraphs>159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Gill Sans MT</vt:lpstr>
      <vt:lpstr>Helvetica Neue</vt:lpstr>
      <vt:lpstr>Helvetica Neue LT Std 45 Light</vt:lpstr>
      <vt:lpstr>Helvetica Neue LT Std 55 Roman</vt:lpstr>
      <vt:lpstr>LucidaGrande</vt:lpstr>
      <vt:lpstr>Menlo</vt:lpstr>
      <vt:lpstr>Office Theme</vt:lpstr>
      <vt:lpstr>Plain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PB</dc:creator>
  <cp:keywords/>
  <dc:description/>
  <cp:lastModifiedBy>Kouchaki, Samaneh Dr (Comp Sci &amp; Elec Eng)</cp:lastModifiedBy>
  <cp:revision>442</cp:revision>
  <dcterms:created xsi:type="dcterms:W3CDTF">2017-03-21T10:10:28Z</dcterms:created>
  <dcterms:modified xsi:type="dcterms:W3CDTF">2023-07-11T08:51:48Z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hecked by">
    <vt:lpwstr>32123</vt:lpwstr>
  </property>
  <property fmtid="{D5CDD505-2E9C-101B-9397-08002B2CF9AE}" pid="3" name="Objective-Id">
    <vt:lpwstr>A2823507</vt:lpwstr>
  </property>
  <property fmtid="{D5CDD505-2E9C-101B-9397-08002B2CF9AE}" pid="4" name="Objective-Title">
    <vt:lpwstr>MRC_Dementia Research Institute_PowerPoint_Arial_Rev1</vt:lpwstr>
  </property>
  <property fmtid="{D5CDD505-2E9C-101B-9397-08002B2CF9AE}" pid="5" name="Objective-Description">
    <vt:lpwstr/>
  </property>
  <property fmtid="{D5CDD505-2E9C-101B-9397-08002B2CF9AE}" pid="6" name="Objective-CreationStamp">
    <vt:filetime>2017-05-16T10:00:00Z</vt:filetime>
  </property>
  <property fmtid="{D5CDD505-2E9C-101B-9397-08002B2CF9AE}" pid="7" name="Objective-IsApproved">
    <vt:bool>false</vt:bool>
  </property>
  <property fmtid="{D5CDD505-2E9C-101B-9397-08002B2CF9AE}" pid="8" name="Objective-IsPublished">
    <vt:bool>true</vt:bool>
  </property>
  <property fmtid="{D5CDD505-2E9C-101B-9397-08002B2CF9AE}" pid="9" name="Objective-DatePublished">
    <vt:filetime>2017-08-08T10:00:00Z</vt:filetime>
  </property>
  <property fmtid="{D5CDD505-2E9C-101B-9397-08002B2CF9AE}" pid="10" name="Objective-ModificationStamp">
    <vt:filetime>2017-08-08T10:00:00Z</vt:filetime>
  </property>
  <property fmtid="{D5CDD505-2E9C-101B-9397-08002B2CF9AE}" pid="11" name="Objective-Owner">
    <vt:lpwstr>LHolmes2</vt:lpwstr>
  </property>
  <property fmtid="{D5CDD505-2E9C-101B-9397-08002B2CF9AE}" pid="12" name="Objective-Path">
    <vt:lpwstr>Objective Global Folder:MRC FILEPLAN:SCIENCE:Research Portfolio:Neurology:Neurology Other:Dementia:UK Dementia Research Institute (DRI):DRI establishment:Communication workstream:*BRAND ASSETS:PowerPoint templates:</vt:lpwstr>
  </property>
  <property fmtid="{D5CDD505-2E9C-101B-9397-08002B2CF9AE}" pid="13" name="Objective-Parent">
    <vt:lpwstr>PowerPoint templates</vt:lpwstr>
  </property>
  <property fmtid="{D5CDD505-2E9C-101B-9397-08002B2CF9AE}" pid="14" name="Objective-State">
    <vt:lpwstr>Published</vt:lpwstr>
  </property>
  <property fmtid="{D5CDD505-2E9C-101B-9397-08002B2CF9AE}" pid="15" name="Objective-VersionId">
    <vt:lpwstr>vA3638018</vt:lpwstr>
  </property>
  <property fmtid="{D5CDD505-2E9C-101B-9397-08002B2CF9AE}" pid="16" name="Objective-Version">
    <vt:lpwstr>1.0</vt:lpwstr>
  </property>
  <property fmtid="{D5CDD505-2E9C-101B-9397-08002B2CF9AE}" pid="17" name="Objective-VersionNumber">
    <vt:i4>2</vt:i4>
  </property>
  <property fmtid="{D5CDD505-2E9C-101B-9397-08002B2CF9AE}" pid="18" name="Objective-VersionComment">
    <vt:lpwstr>Version 2</vt:lpwstr>
  </property>
  <property fmtid="{D5CDD505-2E9C-101B-9397-08002B2CF9AE}" pid="19" name="Objective-FileNumber">
    <vt:lpwstr/>
  </property>
  <property fmtid="{D5CDD505-2E9C-101B-9397-08002B2CF9AE}" pid="20" name="Objective-Classification">
    <vt:lpwstr>[Inherited - none]</vt:lpwstr>
  </property>
  <property fmtid="{D5CDD505-2E9C-101B-9397-08002B2CF9AE}" pid="21" name="Objective-Caveats">
    <vt:lpwstr>groups: Groups; </vt:lpwstr>
  </property>
  <property fmtid="{D5CDD505-2E9C-101B-9397-08002B2CF9AE}" pid="22" name="Objective-created by (external)">
    <vt:lpwstr/>
  </property>
  <property fmtid="{D5CDD505-2E9C-101B-9397-08002B2CF9AE}" pid="23" name="Objective-date of issue">
    <vt:lpwstr/>
  </property>
  <property fmtid="{D5CDD505-2E9C-101B-9397-08002B2CF9AE}" pid="24" name="Objective-Comment">
    <vt:lpwstr/>
  </property>
  <property fmtid="{D5CDD505-2E9C-101B-9397-08002B2CF9AE}" pid="25" name="Objective-created by (external) [system]">
    <vt:lpwstr/>
  </property>
  <property fmtid="{D5CDD505-2E9C-101B-9397-08002B2CF9AE}" pid="26" name="Objective-date of issue [system]">
    <vt:lpwstr/>
  </property>
  <property fmtid="{D5CDD505-2E9C-101B-9397-08002B2CF9AE}" pid="27" name="ContentTypeId">
    <vt:lpwstr>0x010100D565641FFC3B2B439DDAF7C6583D58AD</vt:lpwstr>
  </property>
</Properties>
</file>